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306" r:id="rId3"/>
    <p:sldId id="258" r:id="rId4"/>
    <p:sldId id="284" r:id="rId5"/>
    <p:sldId id="286" r:id="rId6"/>
    <p:sldId id="260" r:id="rId7"/>
    <p:sldId id="287" r:id="rId8"/>
    <p:sldId id="288" r:id="rId9"/>
    <p:sldId id="261" r:id="rId10"/>
    <p:sldId id="289" r:id="rId11"/>
    <p:sldId id="291" r:id="rId12"/>
    <p:sldId id="292" r:id="rId13"/>
    <p:sldId id="293" r:id="rId14"/>
    <p:sldId id="294" r:id="rId15"/>
    <p:sldId id="295" r:id="rId16"/>
    <p:sldId id="296" r:id="rId17"/>
    <p:sldId id="303" r:id="rId18"/>
    <p:sldId id="298" r:id="rId19"/>
    <p:sldId id="304" r:id="rId20"/>
    <p:sldId id="299" r:id="rId21"/>
    <p:sldId id="300" r:id="rId22"/>
    <p:sldId id="305" r:id="rId23"/>
    <p:sldId id="301" r:id="rId24"/>
    <p:sldId id="302" r:id="rId25"/>
    <p:sldId id="280" r:id="rId26"/>
  </p:sldIdLst>
  <p:sldSz cx="9144000" cy="5143500" type="screen16x9"/>
  <p:notesSz cx="6858000" cy="9144000"/>
  <p:embeddedFontLst>
    <p:embeddedFont>
      <p:font typeface="Old Standard TT" panose="020B0604020202020204" charset="0"/>
      <p:regular r:id="rId28"/>
      <p:bold r:id="rId29"/>
      <p: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410" autoAdjust="0"/>
  </p:normalViewPr>
  <p:slideViewPr>
    <p:cSldViewPr snapToGrid="0">
      <p:cViewPr varScale="1">
        <p:scale>
          <a:sx n="93" d="100"/>
          <a:sy n="93" d="100"/>
        </p:scale>
        <p:origin x="52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71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88aabcfde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88aabcfde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01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88aabcfd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88aabcfd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88aabcfde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88aabcfde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19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88aabcfde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88aabcfde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53140" y="1736052"/>
            <a:ext cx="8673300" cy="12992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latin typeface="Times New Roman" panose="02020603050405020304" pitchFamily="18" charset="0"/>
                <a:cs typeface="Times New Roman" panose="02020603050405020304" pitchFamily="18" charset="0"/>
              </a:rPr>
              <a:t>INFO 5502: Principles and Techniques of Data Science</a:t>
            </a:r>
            <a:endParaRPr sz="3200" b="1" dirty="0">
              <a:latin typeface="Times New Roman" panose="02020603050405020304" pitchFamily="18" charset="0"/>
              <a:cs typeface="Times New Roman" panose="02020603050405020304" pitchFamily="18" charset="0"/>
            </a:endParaRPr>
          </a:p>
        </p:txBody>
      </p:sp>
      <p:pic>
        <p:nvPicPr>
          <p:cNvPr id="69" name="Google Shape;69;p13"/>
          <p:cNvPicPr preferRelativeResize="0"/>
          <p:nvPr/>
        </p:nvPicPr>
        <p:blipFill>
          <a:blip r:embed="rId3">
            <a:alphaModFix/>
          </a:blip>
          <a:stretch>
            <a:fillRect/>
          </a:stretch>
        </p:blipFill>
        <p:spPr>
          <a:xfrm>
            <a:off x="1737787" y="-350321"/>
            <a:ext cx="5668425" cy="2598300"/>
          </a:xfrm>
          <a:prstGeom prst="rect">
            <a:avLst/>
          </a:prstGeom>
          <a:noFill/>
          <a:ln>
            <a:noFill/>
          </a:ln>
        </p:spPr>
      </p:pic>
      <p:sp>
        <p:nvSpPr>
          <p:cNvPr id="70" name="Google Shape;70;p13"/>
          <p:cNvSpPr txBox="1"/>
          <p:nvPr/>
        </p:nvSpPr>
        <p:spPr>
          <a:xfrm>
            <a:off x="2913575" y="4011700"/>
            <a:ext cx="625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71" name="Google Shape;71;p13"/>
          <p:cNvSpPr txBox="1"/>
          <p:nvPr/>
        </p:nvSpPr>
        <p:spPr>
          <a:xfrm>
            <a:off x="347375" y="4549600"/>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72" name="Google Shape;72;p13"/>
          <p:cNvSpPr txBox="1"/>
          <p:nvPr/>
        </p:nvSpPr>
        <p:spPr>
          <a:xfrm>
            <a:off x="4707963" y="3903390"/>
            <a:ext cx="4056600" cy="40007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dirty="0">
                <a:solidFill>
                  <a:schemeClr val="lt1"/>
                </a:solidFill>
                <a:latin typeface="Roboto"/>
                <a:ea typeface="Roboto"/>
                <a:cs typeface="Roboto"/>
                <a:sym typeface="Roboto"/>
              </a:rPr>
              <a:t>Devi Nageswari Kondeti (</a:t>
            </a:r>
            <a:r>
              <a:rPr lang="en">
                <a:solidFill>
                  <a:schemeClr val="lt1"/>
                </a:solidFill>
                <a:latin typeface="Roboto"/>
                <a:ea typeface="Roboto"/>
                <a:cs typeface="Roboto"/>
                <a:sym typeface="Roboto"/>
              </a:rPr>
              <a:t>11565319)</a:t>
            </a:r>
            <a:endParaRPr lang="en" dirty="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9EA35-D322-3B32-633B-C7FB914B8C68}"/>
              </a:ext>
            </a:extLst>
          </p:cNvPr>
          <p:cNvPicPr>
            <a:picLocks noChangeAspect="1"/>
          </p:cNvPicPr>
          <p:nvPr/>
        </p:nvPicPr>
        <p:blipFill>
          <a:blip r:embed="rId2"/>
          <a:stretch>
            <a:fillRect/>
          </a:stretch>
        </p:blipFill>
        <p:spPr>
          <a:xfrm>
            <a:off x="1626781" y="736008"/>
            <a:ext cx="5327895" cy="4242822"/>
          </a:xfrm>
          <a:prstGeom prst="rect">
            <a:avLst/>
          </a:prstGeom>
        </p:spPr>
      </p:pic>
    </p:spTree>
    <p:extLst>
      <p:ext uri="{BB962C8B-B14F-4D97-AF65-F5344CB8AC3E}">
        <p14:creationId xmlns:p14="http://schemas.microsoft.com/office/powerpoint/2010/main" val="270224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486B-E512-F815-0259-4B53958FA1F7}"/>
              </a:ext>
            </a:extLst>
          </p:cNvPr>
          <p:cNvSpPr>
            <a:spLocks noGrp="1"/>
          </p:cNvSpPr>
          <p:nvPr>
            <p:ph type="title"/>
          </p:nvPr>
        </p:nvSpPr>
        <p:spPr>
          <a:xfrm>
            <a:off x="110002" y="98214"/>
            <a:ext cx="3038833" cy="1902466"/>
          </a:xfrm>
        </p:spPr>
        <p:txBody>
          <a:bodyPr/>
          <a:lstStyle/>
          <a:p>
            <a:pPr algn="just">
              <a:lnSpc>
                <a:spcPct val="107000"/>
              </a:lnSpc>
              <a:spcAft>
                <a:spcPts val="800"/>
              </a:spcAft>
              <a:buSzPts val="3200"/>
            </a:pPr>
            <a:r>
              <a:rPr lang="en-US" sz="2100" b="1" dirty="0">
                <a:latin typeface="Times New Roman" panose="02020603050405020304" pitchFamily="18" charset="0"/>
                <a:cs typeface="Times New Roman" panose="02020603050405020304" pitchFamily="18" charset="0"/>
              </a:rPr>
              <a:t>Finding the right sensor essential for categorizing participants based on their walking style.</a:t>
            </a:r>
          </a:p>
        </p:txBody>
      </p:sp>
      <p:sp>
        <p:nvSpPr>
          <p:cNvPr id="3" name="Text Placeholder 2">
            <a:extLst>
              <a:ext uri="{FF2B5EF4-FFF2-40B4-BE49-F238E27FC236}">
                <a16:creationId xmlns:a16="http://schemas.microsoft.com/office/drawing/2014/main" id="{584AE88D-0CD2-CFCF-0F68-C0EFEBA7DE1D}"/>
              </a:ext>
            </a:extLst>
          </p:cNvPr>
          <p:cNvSpPr>
            <a:spLocks noGrp="1"/>
          </p:cNvSpPr>
          <p:nvPr>
            <p:ph type="body" idx="1"/>
          </p:nvPr>
        </p:nvSpPr>
        <p:spPr>
          <a:xfrm>
            <a:off x="225418" y="2193185"/>
            <a:ext cx="2808000" cy="2628620"/>
          </a:xfrm>
        </p:spPr>
        <p:txBody>
          <a:bodyPr/>
          <a:lstStyle/>
          <a:p>
            <a:r>
              <a:rPr lang="en-US" sz="1600" b="0" i="0" dirty="0">
                <a:solidFill>
                  <a:schemeClr val="bg1"/>
                </a:solidFill>
                <a:effectLst/>
                <a:latin typeface="Times New Roman" panose="02020603050405020304" pitchFamily="18" charset="0"/>
                <a:cs typeface="Times New Roman" panose="02020603050405020304" pitchFamily="18" charset="0"/>
              </a:rPr>
              <a:t>We have plotted </a:t>
            </a:r>
            <a:r>
              <a:rPr lang="en-US" sz="1600" dirty="0">
                <a:solidFill>
                  <a:schemeClr val="bg1"/>
                </a:solidFill>
                <a:latin typeface="Times New Roman" panose="02020603050405020304" pitchFamily="18" charset="0"/>
                <a:cs typeface="Times New Roman" panose="02020603050405020304" pitchFamily="18" charset="0"/>
              </a:rPr>
              <a:t>the graph between the sensors and number of times used by user to find the right sensor </a:t>
            </a:r>
          </a:p>
          <a:p>
            <a:r>
              <a:rPr lang="en-US" sz="1600" dirty="0">
                <a:solidFill>
                  <a:schemeClr val="bg1"/>
                </a:solidFill>
                <a:latin typeface="Times New Roman" panose="02020603050405020304" pitchFamily="18" charset="0"/>
                <a:cs typeface="Times New Roman" panose="02020603050405020304" pitchFamily="18" charset="0"/>
              </a:rPr>
              <a:t>F</a:t>
            </a:r>
            <a:r>
              <a:rPr lang="en-US" sz="1600" b="0" i="0" dirty="0">
                <a:solidFill>
                  <a:schemeClr val="bg1"/>
                </a:solidFill>
                <a:effectLst/>
                <a:latin typeface="Times New Roman" panose="02020603050405020304" pitchFamily="18" charset="0"/>
                <a:cs typeface="Times New Roman" panose="02020603050405020304" pitchFamily="18" charset="0"/>
              </a:rPr>
              <a:t>rom the analysis we can easily define that the most widely used sensor is accelerometer.</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Chart, bar chart&#10;&#10;Description automatically generated">
            <a:extLst>
              <a:ext uri="{FF2B5EF4-FFF2-40B4-BE49-F238E27FC236}">
                <a16:creationId xmlns:a16="http://schemas.microsoft.com/office/drawing/2014/main" id="{4D03A7C2-BA27-7F04-3A10-7F8041D0E409}"/>
              </a:ext>
            </a:extLst>
          </p:cNvPr>
          <p:cNvPicPr>
            <a:picLocks noChangeAspect="1"/>
          </p:cNvPicPr>
          <p:nvPr/>
        </p:nvPicPr>
        <p:blipFill>
          <a:blip r:embed="rId2"/>
          <a:stretch>
            <a:fillRect/>
          </a:stretch>
        </p:blipFill>
        <p:spPr>
          <a:xfrm>
            <a:off x="3914641" y="834500"/>
            <a:ext cx="4390566" cy="3475128"/>
          </a:xfrm>
          <a:prstGeom prst="rect">
            <a:avLst/>
          </a:prstGeom>
        </p:spPr>
      </p:pic>
    </p:spTree>
    <p:extLst>
      <p:ext uri="{BB962C8B-B14F-4D97-AF65-F5344CB8AC3E}">
        <p14:creationId xmlns:p14="http://schemas.microsoft.com/office/powerpoint/2010/main" val="20523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4862-8DCD-8599-BB00-E6BE4553BB28}"/>
              </a:ext>
            </a:extLst>
          </p:cNvPr>
          <p:cNvSpPr>
            <a:spLocks noGrp="1"/>
          </p:cNvSpPr>
          <p:nvPr>
            <p:ph type="title"/>
          </p:nvPr>
        </p:nvSpPr>
        <p:spPr>
          <a:xfrm>
            <a:off x="226078" y="129189"/>
            <a:ext cx="2808000" cy="1555231"/>
          </a:xfrm>
        </p:spPr>
        <p:txBody>
          <a:bodyPr/>
          <a:lstStyle/>
          <a:p>
            <a:pPr algn="just">
              <a:lnSpc>
                <a:spcPct val="107000"/>
              </a:lnSpc>
              <a:spcAft>
                <a:spcPts val="800"/>
              </a:spcAft>
              <a:buSzPts val="3200"/>
            </a:pPr>
            <a:r>
              <a:rPr lang="en-US" sz="2100" b="1" dirty="0">
                <a:latin typeface="Times New Roman" panose="02020603050405020304" pitchFamily="18" charset="0"/>
                <a:cs typeface="Times New Roman" panose="02020603050405020304" pitchFamily="18" charset="0"/>
              </a:rPr>
              <a:t>Checking for differences between Stationary and Moving activities</a:t>
            </a:r>
          </a:p>
        </p:txBody>
      </p:sp>
      <p:sp>
        <p:nvSpPr>
          <p:cNvPr id="3" name="Text Placeholder 2">
            <a:extLst>
              <a:ext uri="{FF2B5EF4-FFF2-40B4-BE49-F238E27FC236}">
                <a16:creationId xmlns:a16="http://schemas.microsoft.com/office/drawing/2014/main" id="{D8E20763-851D-79D7-CD4C-5C3DFB4FAF6A}"/>
              </a:ext>
            </a:extLst>
          </p:cNvPr>
          <p:cNvSpPr>
            <a:spLocks noGrp="1"/>
          </p:cNvSpPr>
          <p:nvPr>
            <p:ph type="body" idx="1"/>
          </p:nvPr>
        </p:nvSpPr>
        <p:spPr>
          <a:xfrm>
            <a:off x="226075" y="1809561"/>
            <a:ext cx="2819633" cy="3071822"/>
          </a:xfrm>
        </p:spPr>
        <p:txBody>
          <a:bodyPr/>
          <a:lstStyle/>
          <a:p>
            <a:r>
              <a:rPr lang="en-US" sz="1600" dirty="0">
                <a:latin typeface="Times New Roman" panose="02020603050405020304" pitchFamily="18" charset="0"/>
                <a:cs typeface="Times New Roman" panose="02020603050405020304" pitchFamily="18" charset="0"/>
              </a:rPr>
              <a:t>We have plotted this graph to show that Stationary activities are completely different from Moving activities.</a:t>
            </a:r>
          </a:p>
          <a:p>
            <a:r>
              <a:rPr lang="en-US" sz="1600" dirty="0">
                <a:latin typeface="Times New Roman" panose="02020603050405020304" pitchFamily="18" charset="0"/>
                <a:cs typeface="Times New Roman" panose="02020603050405020304" pitchFamily="18" charset="0"/>
              </a:rPr>
              <a:t>Here, we can clearly see that the distribution of stationary activities is greater than that of the moving activities. </a:t>
            </a:r>
          </a:p>
          <a:p>
            <a:endParaRPr lang="en-US" dirty="0"/>
          </a:p>
        </p:txBody>
      </p:sp>
      <p:pic>
        <p:nvPicPr>
          <p:cNvPr id="4" name="Picture 3" descr="Chart, line chart&#10;&#10;Description automatically generated">
            <a:extLst>
              <a:ext uri="{FF2B5EF4-FFF2-40B4-BE49-F238E27FC236}">
                <a16:creationId xmlns:a16="http://schemas.microsoft.com/office/drawing/2014/main" id="{3C706756-D6AC-DE6D-77EE-E12BB3767859}"/>
              </a:ext>
            </a:extLst>
          </p:cNvPr>
          <p:cNvPicPr>
            <a:picLocks noChangeAspect="1"/>
          </p:cNvPicPr>
          <p:nvPr/>
        </p:nvPicPr>
        <p:blipFill>
          <a:blip r:embed="rId2"/>
          <a:stretch>
            <a:fillRect/>
          </a:stretch>
        </p:blipFill>
        <p:spPr>
          <a:xfrm>
            <a:off x="3444949" y="1493837"/>
            <a:ext cx="5472976" cy="2322594"/>
          </a:xfrm>
          <a:prstGeom prst="rect">
            <a:avLst/>
          </a:prstGeom>
        </p:spPr>
      </p:pic>
    </p:spTree>
    <p:extLst>
      <p:ext uri="{BB962C8B-B14F-4D97-AF65-F5344CB8AC3E}">
        <p14:creationId xmlns:p14="http://schemas.microsoft.com/office/powerpoint/2010/main" val="1370715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3BB1-E316-10BE-68FD-FA94EDF05963}"/>
              </a:ext>
            </a:extLst>
          </p:cNvPr>
          <p:cNvSpPr>
            <a:spLocks noGrp="1"/>
          </p:cNvSpPr>
          <p:nvPr>
            <p:ph type="title"/>
          </p:nvPr>
        </p:nvSpPr>
        <p:spPr>
          <a:xfrm>
            <a:off x="226078" y="281883"/>
            <a:ext cx="2808000" cy="1498791"/>
          </a:xfrm>
        </p:spPr>
        <p:txBody>
          <a:bodyPr/>
          <a:lstStyle/>
          <a:p>
            <a:pPr algn="just">
              <a:lnSpc>
                <a:spcPct val="107000"/>
              </a:lnSpc>
              <a:spcAft>
                <a:spcPts val="800"/>
              </a:spcAft>
              <a:buSzPts val="3200"/>
            </a:pPr>
            <a:r>
              <a:rPr lang="en-US" sz="2100" b="1" dirty="0">
                <a:latin typeface="Times New Roman" panose="02020603050405020304" pitchFamily="18" charset="0"/>
                <a:cs typeface="Times New Roman" panose="02020603050405020304" pitchFamily="18" charset="0"/>
              </a:rPr>
              <a:t>Examining the relationship between X- axis and Gravity Mean</a:t>
            </a:r>
          </a:p>
        </p:txBody>
      </p:sp>
      <p:sp>
        <p:nvSpPr>
          <p:cNvPr id="3" name="Text Placeholder 2">
            <a:extLst>
              <a:ext uri="{FF2B5EF4-FFF2-40B4-BE49-F238E27FC236}">
                <a16:creationId xmlns:a16="http://schemas.microsoft.com/office/drawing/2014/main" id="{BDBBBBEF-F83D-A5A6-2340-C66D8F15B7E6}"/>
              </a:ext>
            </a:extLst>
          </p:cNvPr>
          <p:cNvSpPr>
            <a:spLocks noGrp="1"/>
          </p:cNvSpPr>
          <p:nvPr>
            <p:ph type="body" idx="1"/>
          </p:nvPr>
        </p:nvSpPr>
        <p:spPr>
          <a:xfrm>
            <a:off x="226078" y="1870051"/>
            <a:ext cx="2808000" cy="3141961"/>
          </a:xfrm>
        </p:spPr>
        <p:txBody>
          <a:bodyPr/>
          <a:lstStyle/>
          <a:p>
            <a:r>
              <a:rPr lang="en-US" sz="1600" dirty="0">
                <a:latin typeface="Times New Roman" panose="02020603050405020304" pitchFamily="18" charset="0"/>
                <a:cs typeface="Times New Roman" panose="02020603050405020304" pitchFamily="18" charset="0"/>
              </a:rPr>
              <a:t>From the observation, we can say that if angle X, gravity mean is greater than zero, then Activity is Laying.</a:t>
            </a:r>
          </a:p>
          <a:p>
            <a:r>
              <a:rPr lang="en-US" sz="1600" dirty="0">
                <a:latin typeface="Times New Roman" panose="02020603050405020304" pitchFamily="18" charset="0"/>
                <a:cs typeface="Times New Roman" panose="02020603050405020304" pitchFamily="18" charset="0"/>
              </a:rPr>
              <a:t>With just one if else statement, we can categorize all the  datapoints belonging to Laying activity.</a:t>
            </a:r>
            <a:endParaRPr lang="en-US" dirty="0">
              <a:latin typeface="Times New Roman" panose="02020603050405020304" pitchFamily="18" charset="0"/>
              <a:cs typeface="Times New Roman" panose="02020603050405020304" pitchFamily="18" charset="0"/>
            </a:endParaRPr>
          </a:p>
        </p:txBody>
      </p:sp>
      <p:pic>
        <p:nvPicPr>
          <p:cNvPr id="4" name="Picture 3" descr="Chart, box and whisker chart&#10;&#10;Description automatically generated">
            <a:extLst>
              <a:ext uri="{FF2B5EF4-FFF2-40B4-BE49-F238E27FC236}">
                <a16:creationId xmlns:a16="http://schemas.microsoft.com/office/drawing/2014/main" id="{9476E33F-E2A8-7ED7-2601-D74AB4C5A8DA}"/>
              </a:ext>
            </a:extLst>
          </p:cNvPr>
          <p:cNvPicPr>
            <a:picLocks noChangeAspect="1"/>
          </p:cNvPicPr>
          <p:nvPr/>
        </p:nvPicPr>
        <p:blipFill>
          <a:blip r:embed="rId2"/>
          <a:stretch>
            <a:fillRect/>
          </a:stretch>
        </p:blipFill>
        <p:spPr>
          <a:xfrm>
            <a:off x="3932608" y="633532"/>
            <a:ext cx="4778255" cy="3751958"/>
          </a:xfrm>
          <a:prstGeom prst="rect">
            <a:avLst/>
          </a:prstGeom>
        </p:spPr>
      </p:pic>
    </p:spTree>
    <p:extLst>
      <p:ext uri="{BB962C8B-B14F-4D97-AF65-F5344CB8AC3E}">
        <p14:creationId xmlns:p14="http://schemas.microsoft.com/office/powerpoint/2010/main" val="1616761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FC07-ECE0-17FD-DC57-587ABE06B2D8}"/>
              </a:ext>
            </a:extLst>
          </p:cNvPr>
          <p:cNvSpPr>
            <a:spLocks noGrp="1"/>
          </p:cNvSpPr>
          <p:nvPr>
            <p:ph type="title"/>
          </p:nvPr>
        </p:nvSpPr>
        <p:spPr>
          <a:xfrm>
            <a:off x="226075" y="323992"/>
            <a:ext cx="2808000" cy="1024402"/>
          </a:xfrm>
        </p:spPr>
        <p:txBody>
          <a:bodyPr/>
          <a:lstStyle/>
          <a:p>
            <a:pPr algn="just">
              <a:lnSpc>
                <a:spcPct val="107000"/>
              </a:lnSpc>
              <a:spcAft>
                <a:spcPts val="800"/>
              </a:spcAft>
              <a:buSzPts val="3200"/>
            </a:pPr>
            <a:r>
              <a:rPr lang="en-US" sz="2100" b="1" dirty="0">
                <a:latin typeface="Times New Roman" panose="02020603050405020304" pitchFamily="18" charset="0"/>
                <a:cs typeface="Times New Roman" panose="02020603050405020304" pitchFamily="18" charset="0"/>
              </a:rPr>
              <a:t>Checking for Data imbalance</a:t>
            </a:r>
          </a:p>
        </p:txBody>
      </p:sp>
      <p:sp>
        <p:nvSpPr>
          <p:cNvPr id="3" name="Text Placeholder 2">
            <a:extLst>
              <a:ext uri="{FF2B5EF4-FFF2-40B4-BE49-F238E27FC236}">
                <a16:creationId xmlns:a16="http://schemas.microsoft.com/office/drawing/2014/main" id="{EB04A5F1-C6FC-CE6C-17C5-44873B21056D}"/>
              </a:ext>
            </a:extLst>
          </p:cNvPr>
          <p:cNvSpPr>
            <a:spLocks noGrp="1"/>
          </p:cNvSpPr>
          <p:nvPr>
            <p:ph type="body" idx="1"/>
          </p:nvPr>
        </p:nvSpPr>
        <p:spPr>
          <a:xfrm>
            <a:off x="107221" y="1388787"/>
            <a:ext cx="3045708" cy="3327592"/>
          </a:xfrm>
        </p:spPr>
        <p:txBody>
          <a:bodyPr/>
          <a:lstStyle/>
          <a:p>
            <a:pPr marL="152400" indent="0">
              <a:buNone/>
            </a:pPr>
            <a:r>
              <a:rPr lang="en-US" sz="1600" dirty="0">
                <a:latin typeface="Times New Roman" panose="02020603050405020304" pitchFamily="18" charset="0"/>
                <a:cs typeface="Times New Roman" panose="02020603050405020304" pitchFamily="18" charset="0"/>
              </a:rPr>
              <a:t>Here, we have plotted the data provided by each user</a:t>
            </a:r>
          </a:p>
          <a:p>
            <a:pPr marL="1524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As per graph, we can see that  we have received nearly the same amount of reading across all the subjects, indicating that there are no significant differences in reading, therefore we shouldn't be concerned.</a:t>
            </a:r>
          </a:p>
        </p:txBody>
      </p:sp>
      <p:pic>
        <p:nvPicPr>
          <p:cNvPr id="4" name="Picture 3" descr="Chart, bar chart&#10;&#10;Description automatically generated">
            <a:extLst>
              <a:ext uri="{FF2B5EF4-FFF2-40B4-BE49-F238E27FC236}">
                <a16:creationId xmlns:a16="http://schemas.microsoft.com/office/drawing/2014/main" id="{911D0427-8820-F3C6-27F0-2E5D36F91D1C}"/>
              </a:ext>
            </a:extLst>
          </p:cNvPr>
          <p:cNvPicPr>
            <a:picLocks noChangeAspect="1"/>
          </p:cNvPicPr>
          <p:nvPr/>
        </p:nvPicPr>
        <p:blipFill>
          <a:blip r:embed="rId2"/>
          <a:stretch>
            <a:fillRect/>
          </a:stretch>
        </p:blipFill>
        <p:spPr>
          <a:xfrm>
            <a:off x="3293216" y="770020"/>
            <a:ext cx="5850784" cy="3444470"/>
          </a:xfrm>
          <a:prstGeom prst="rect">
            <a:avLst/>
          </a:prstGeom>
        </p:spPr>
      </p:pic>
    </p:spTree>
    <p:extLst>
      <p:ext uri="{BB962C8B-B14F-4D97-AF65-F5344CB8AC3E}">
        <p14:creationId xmlns:p14="http://schemas.microsoft.com/office/powerpoint/2010/main" val="16145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7041DE-5002-7356-7646-DA4048EF92CE}"/>
              </a:ext>
            </a:extLst>
          </p:cNvPr>
          <p:cNvSpPr>
            <a:spLocks noGrp="1"/>
          </p:cNvSpPr>
          <p:nvPr>
            <p:ph type="body" idx="1"/>
          </p:nvPr>
        </p:nvSpPr>
        <p:spPr>
          <a:xfrm>
            <a:off x="226075" y="852523"/>
            <a:ext cx="2808000" cy="3776777"/>
          </a:xfrm>
        </p:spPr>
        <p:txBody>
          <a:bodyPr/>
          <a:lstStyle/>
          <a:p>
            <a:pPr marL="152400" indent="0">
              <a:buNone/>
            </a:pPr>
            <a:r>
              <a:rPr lang="en-US" sz="1800" dirty="0">
                <a:latin typeface="Times New Roman" panose="02020603050405020304" pitchFamily="18" charset="0"/>
                <a:cs typeface="Times New Roman" panose="02020603050405020304" pitchFamily="18" charset="0"/>
              </a:rPr>
              <a:t>Here, we have plotted the graph for number of datapoints per activity and showing activities distribution in the data using pie chart.</a:t>
            </a:r>
          </a:p>
          <a:p>
            <a:r>
              <a:rPr lang="en-US" sz="1800" dirty="0">
                <a:latin typeface="Times New Roman" panose="02020603050405020304" pitchFamily="18" charset="0"/>
                <a:cs typeface="Times New Roman" panose="02020603050405020304" pitchFamily="18" charset="0"/>
              </a:rPr>
              <a:t>As per observation, we will not conduct resampling because the data is balanced.</a:t>
            </a:r>
          </a:p>
          <a:p>
            <a:endParaRPr lang="en-US" dirty="0"/>
          </a:p>
        </p:txBody>
      </p:sp>
      <p:pic>
        <p:nvPicPr>
          <p:cNvPr id="5" name="Picture 4" descr="Chart, pie chart&#10;&#10;Description automatically generated">
            <a:extLst>
              <a:ext uri="{FF2B5EF4-FFF2-40B4-BE49-F238E27FC236}">
                <a16:creationId xmlns:a16="http://schemas.microsoft.com/office/drawing/2014/main" id="{99EBCBBE-2F25-4266-2473-1726583EDB74}"/>
              </a:ext>
            </a:extLst>
          </p:cNvPr>
          <p:cNvPicPr>
            <a:picLocks noChangeAspect="1"/>
          </p:cNvPicPr>
          <p:nvPr/>
        </p:nvPicPr>
        <p:blipFill>
          <a:blip r:embed="rId2"/>
          <a:stretch>
            <a:fillRect/>
          </a:stretch>
        </p:blipFill>
        <p:spPr>
          <a:xfrm>
            <a:off x="3271398" y="2350412"/>
            <a:ext cx="5872602" cy="2834340"/>
          </a:xfrm>
          <a:prstGeom prst="rect">
            <a:avLst/>
          </a:prstGeom>
        </p:spPr>
      </p:pic>
      <p:pic>
        <p:nvPicPr>
          <p:cNvPr id="4" name="Picture 3">
            <a:extLst>
              <a:ext uri="{FF2B5EF4-FFF2-40B4-BE49-F238E27FC236}">
                <a16:creationId xmlns:a16="http://schemas.microsoft.com/office/drawing/2014/main" id="{8AD1BE29-8712-66E4-94B0-899F77DCD5FB}"/>
              </a:ext>
            </a:extLst>
          </p:cNvPr>
          <p:cNvPicPr>
            <a:picLocks noChangeAspect="1"/>
          </p:cNvPicPr>
          <p:nvPr/>
        </p:nvPicPr>
        <p:blipFill>
          <a:blip r:embed="rId3"/>
          <a:stretch>
            <a:fillRect/>
          </a:stretch>
        </p:blipFill>
        <p:spPr>
          <a:xfrm>
            <a:off x="3966444" y="0"/>
            <a:ext cx="3974937" cy="2329786"/>
          </a:xfrm>
          <a:prstGeom prst="rect">
            <a:avLst/>
          </a:prstGeom>
        </p:spPr>
      </p:pic>
    </p:spTree>
    <p:extLst>
      <p:ext uri="{BB962C8B-B14F-4D97-AF65-F5344CB8AC3E}">
        <p14:creationId xmlns:p14="http://schemas.microsoft.com/office/powerpoint/2010/main" val="178409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FBF1-F9C3-562A-42DA-CE1C3DDADF68}"/>
              </a:ext>
            </a:extLst>
          </p:cNvPr>
          <p:cNvSpPr>
            <a:spLocks noGrp="1"/>
          </p:cNvSpPr>
          <p:nvPr>
            <p:ph type="title"/>
          </p:nvPr>
        </p:nvSpPr>
        <p:spPr>
          <a:xfrm>
            <a:off x="110698" y="125139"/>
            <a:ext cx="3038753" cy="1667803"/>
          </a:xfrm>
        </p:spPr>
        <p:txBody>
          <a:bodyPr/>
          <a:lstStyle/>
          <a:p>
            <a:pPr>
              <a:lnSpc>
                <a:spcPct val="107000"/>
              </a:lnSpc>
              <a:spcAft>
                <a:spcPts val="800"/>
              </a:spcAft>
              <a:buSzPts val="3200"/>
            </a:pPr>
            <a:br>
              <a:rPr lang="en-US" sz="1300" b="1" dirty="0">
                <a:latin typeface="Times New Roman" panose="02020603050405020304" pitchFamily="18" charset="0"/>
                <a:cs typeface="Times New Roman" panose="02020603050405020304" pitchFamily="18" charset="0"/>
              </a:rPr>
            </a:br>
            <a:r>
              <a:rPr lang="en-US" sz="13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Models</a:t>
            </a:r>
            <a:r>
              <a:rPr lang="en-US" sz="1300" b="1" dirty="0">
                <a:latin typeface="Calibri" panose="020F0502020204030204" pitchFamily="34" charset="0"/>
                <a:ea typeface="Calibri" panose="020F0502020204030204" pitchFamily="34" charset="0"/>
                <a:cs typeface="Times New Roman" panose="02020603050405020304" pitchFamily="18" charset="0"/>
              </a:rPr>
              <a:t> –</a:t>
            </a:r>
            <a:br>
              <a:rPr lang="en-US" sz="1300" b="1" dirty="0">
                <a:latin typeface="Calibri" panose="020F0502020204030204" pitchFamily="34" charset="0"/>
                <a:ea typeface="Calibri" panose="020F0502020204030204" pitchFamily="34" charset="0"/>
                <a:cs typeface="Times New Roman" panose="02020603050405020304" pitchFamily="18" charset="0"/>
              </a:rPr>
            </a:br>
            <a:r>
              <a:rPr lang="en-US" sz="1300" b="1" dirty="0">
                <a:latin typeface="Calibri" panose="020F0502020204030204" pitchFamily="34" charset="0"/>
                <a:ea typeface="Calibri" panose="020F0502020204030204" pitchFamily="34" charset="0"/>
                <a:cs typeface="Times New Roman" panose="02020603050405020304" pitchFamily="18" charset="0"/>
              </a:rPr>
              <a:t> 1. </a:t>
            </a:r>
            <a:r>
              <a:rPr lang="en-US" sz="13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Uns</a:t>
            </a:r>
            <a:r>
              <a:rPr lang="en-US" sz="13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upervised Learning </a:t>
            </a:r>
            <a:r>
              <a:rPr lang="en-US" sz="13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t>
            </a:r>
            <a:r>
              <a:rPr lang="en-US" sz="13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odel</a:t>
            </a:r>
            <a:r>
              <a:rPr lang="en-US" sz="1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Using t-</a:t>
            </a:r>
            <a:r>
              <a:rPr lang="en-US" sz="1300" dirty="0" err="1">
                <a:latin typeface="Times New Roman" panose="02020603050405020304" pitchFamily="18" charset="0"/>
                <a:cs typeface="Times New Roman" panose="02020603050405020304" pitchFamily="18" charset="0"/>
              </a:rPr>
              <a:t>sne</a:t>
            </a:r>
            <a:r>
              <a:rPr lang="en-US" sz="1300" dirty="0">
                <a:latin typeface="Times New Roman" panose="02020603050405020304" pitchFamily="18" charset="0"/>
                <a:cs typeface="Times New Roman" panose="02020603050405020304" pitchFamily="18" charset="0"/>
              </a:rPr>
              <a:t> (t-Distributed Stochastic Neighbor Embedding) for visualization of data</a:t>
            </a:r>
          </a:p>
        </p:txBody>
      </p:sp>
      <p:sp>
        <p:nvSpPr>
          <p:cNvPr id="3" name="Text Placeholder 2">
            <a:extLst>
              <a:ext uri="{FF2B5EF4-FFF2-40B4-BE49-F238E27FC236}">
                <a16:creationId xmlns:a16="http://schemas.microsoft.com/office/drawing/2014/main" id="{B0031FA0-CCCB-5697-912F-98F3508EA1EA}"/>
              </a:ext>
            </a:extLst>
          </p:cNvPr>
          <p:cNvSpPr>
            <a:spLocks noGrp="1"/>
          </p:cNvSpPr>
          <p:nvPr>
            <p:ph type="body" idx="1"/>
          </p:nvPr>
        </p:nvSpPr>
        <p:spPr>
          <a:xfrm>
            <a:off x="226075" y="2337040"/>
            <a:ext cx="2808000" cy="2681321"/>
          </a:xfrm>
        </p:spPr>
        <p:txBody>
          <a:bodyPr/>
          <a:lstStyle/>
          <a:p>
            <a:r>
              <a:rPr lang="en-US" sz="1600" dirty="0">
                <a:latin typeface="Times New Roman" panose="02020603050405020304" pitchFamily="18" charset="0"/>
                <a:cs typeface="Times New Roman" panose="02020603050405020304" pitchFamily="18" charset="0"/>
              </a:rPr>
              <a:t>We can clearly see that all the features can be easily separated except standing and sitting.</a:t>
            </a:r>
          </a:p>
          <a:p>
            <a:r>
              <a:rPr lang="en-US" sz="1600" dirty="0">
                <a:latin typeface="Times New Roman" panose="02020603050405020304" pitchFamily="18" charset="0"/>
                <a:cs typeface="Times New Roman" panose="02020603050405020304" pitchFamily="18" charset="0"/>
              </a:rPr>
              <a:t>This model is likely to be unable to distinguish between standing and sitting</a:t>
            </a:r>
          </a:p>
        </p:txBody>
      </p:sp>
      <p:pic>
        <p:nvPicPr>
          <p:cNvPr id="4" name="Picture 3" descr="Chart, scatter chart&#10;&#10;Description automatically generated">
            <a:extLst>
              <a:ext uri="{FF2B5EF4-FFF2-40B4-BE49-F238E27FC236}">
                <a16:creationId xmlns:a16="http://schemas.microsoft.com/office/drawing/2014/main" id="{29530228-FE90-EC03-2402-334121DA1B87}"/>
              </a:ext>
            </a:extLst>
          </p:cNvPr>
          <p:cNvPicPr>
            <a:picLocks noChangeAspect="1"/>
          </p:cNvPicPr>
          <p:nvPr/>
        </p:nvPicPr>
        <p:blipFill>
          <a:blip r:embed="rId2"/>
          <a:stretch>
            <a:fillRect/>
          </a:stretch>
        </p:blipFill>
        <p:spPr>
          <a:xfrm>
            <a:off x="3327806" y="834500"/>
            <a:ext cx="5699236" cy="3875861"/>
          </a:xfrm>
          <a:prstGeom prst="rect">
            <a:avLst/>
          </a:prstGeom>
        </p:spPr>
      </p:pic>
    </p:spTree>
    <p:extLst>
      <p:ext uri="{BB962C8B-B14F-4D97-AF65-F5344CB8AC3E}">
        <p14:creationId xmlns:p14="http://schemas.microsoft.com/office/powerpoint/2010/main" val="350270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9EA1-C531-5C3E-407F-CA144D606227}"/>
              </a:ext>
            </a:extLst>
          </p:cNvPr>
          <p:cNvSpPr>
            <a:spLocks noGrp="1"/>
          </p:cNvSpPr>
          <p:nvPr>
            <p:ph type="title"/>
          </p:nvPr>
        </p:nvSpPr>
        <p:spPr>
          <a:xfrm>
            <a:off x="89646" y="16350"/>
            <a:ext cx="8835203" cy="602700"/>
          </a:xfrm>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Models</a:t>
            </a:r>
            <a:r>
              <a:rPr lang="en-US" b="1" dirty="0">
                <a:latin typeface="Calibri" panose="020F0502020204030204" pitchFamily="34" charset="0"/>
                <a:ea typeface="Calibri" panose="020F0502020204030204" pitchFamily="34" charset="0"/>
                <a:cs typeface="Times New Roman" panose="02020603050405020304" pitchFamily="18" charset="0"/>
              </a:rPr>
              <a:t> – </a:t>
            </a:r>
            <a:r>
              <a:rPr lang="en-US" dirty="0">
                <a:latin typeface="Calibri" panose="020F0502020204030204" pitchFamily="34" charset="0"/>
                <a:ea typeface="Calibri" panose="020F0502020204030204" pitchFamily="34" charset="0"/>
                <a:cs typeface="Times New Roman" panose="02020603050405020304" pitchFamily="18" charset="0"/>
              </a:rPr>
              <a:t>2.</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Supervised Learning Model:</a:t>
            </a:r>
            <a:endParaRPr lang="en-US" b="1" dirty="0"/>
          </a:p>
        </p:txBody>
      </p:sp>
      <p:sp>
        <p:nvSpPr>
          <p:cNvPr id="3" name="TextBox 2">
            <a:extLst>
              <a:ext uri="{FF2B5EF4-FFF2-40B4-BE49-F238E27FC236}">
                <a16:creationId xmlns:a16="http://schemas.microsoft.com/office/drawing/2014/main" id="{B2C00D99-BF64-01F8-7BE2-EDFD29E92035}"/>
              </a:ext>
            </a:extLst>
          </p:cNvPr>
          <p:cNvSpPr txBox="1"/>
          <p:nvPr/>
        </p:nvSpPr>
        <p:spPr>
          <a:xfrm>
            <a:off x="247121" y="777268"/>
            <a:ext cx="8528858" cy="1003608"/>
          </a:xfrm>
          <a:prstGeom prst="rect">
            <a:avLst/>
          </a:prstGeom>
          <a:noFill/>
        </p:spPr>
        <p:txBody>
          <a:bodyPr wrap="square" rtlCol="0">
            <a:spAutoFit/>
          </a:bodyPr>
          <a:lstStyle/>
          <a:p>
            <a:pPr marL="0" marR="0" algn="just">
              <a:lnSpc>
                <a:spcPct val="107000"/>
              </a:lnSpc>
              <a:spcBef>
                <a:spcPts val="600"/>
              </a:spcBef>
              <a:spcAft>
                <a:spcPts val="600"/>
              </a:spcAft>
            </a:pPr>
            <a:r>
              <a:rPr lang="en-US" dirty="0">
                <a:solidFill>
                  <a:schemeClr val="lt2"/>
                </a:solidFill>
                <a:latin typeface="Times New Roman" panose="02020603050405020304" pitchFamily="18" charset="0"/>
                <a:cs typeface="Times New Roman" panose="02020603050405020304" pitchFamily="18" charset="0"/>
              </a:rPr>
              <a:t>Supervised learning is a method by which you can use labeled training data to train a function that you can then generalize for new examples. The training involves a critic that can indicate when the function is correct or not, and then alter the function to produce the correct result. Classical examples include neural networks that are trained by the back-propagation algorithm, but many other algorithms exist.</a:t>
            </a:r>
          </a:p>
        </p:txBody>
      </p:sp>
      <p:pic>
        <p:nvPicPr>
          <p:cNvPr id="4" name="Picture 3">
            <a:extLst>
              <a:ext uri="{FF2B5EF4-FFF2-40B4-BE49-F238E27FC236}">
                <a16:creationId xmlns:a16="http://schemas.microsoft.com/office/drawing/2014/main" id="{84DD5752-3CFE-8F50-A283-00AF8FF1D3B2}"/>
              </a:ext>
            </a:extLst>
          </p:cNvPr>
          <p:cNvPicPr>
            <a:picLocks noChangeAspect="1"/>
          </p:cNvPicPr>
          <p:nvPr/>
        </p:nvPicPr>
        <p:blipFill>
          <a:blip r:embed="rId2"/>
          <a:stretch>
            <a:fillRect/>
          </a:stretch>
        </p:blipFill>
        <p:spPr>
          <a:xfrm>
            <a:off x="1588264" y="2021596"/>
            <a:ext cx="5846571" cy="2921664"/>
          </a:xfrm>
          <a:prstGeom prst="rect">
            <a:avLst/>
          </a:prstGeom>
        </p:spPr>
      </p:pic>
    </p:spTree>
    <p:extLst>
      <p:ext uri="{BB962C8B-B14F-4D97-AF65-F5344CB8AC3E}">
        <p14:creationId xmlns:p14="http://schemas.microsoft.com/office/powerpoint/2010/main" val="58112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F424-87DA-A87E-9D7D-99F88F205FA8}"/>
              </a:ext>
            </a:extLst>
          </p:cNvPr>
          <p:cNvSpPr>
            <a:spLocks noGrp="1"/>
          </p:cNvSpPr>
          <p:nvPr>
            <p:ph type="title"/>
          </p:nvPr>
        </p:nvSpPr>
        <p:spPr/>
        <p:txBody>
          <a:bodyPr/>
          <a:lstStyle/>
          <a:p>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Conversion of Categorical labels into numerical:</a:t>
            </a:r>
            <a:endParaRPr lang="en-US"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99E744CB-C89D-EFA1-BDD2-DE5AF466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46" y="2149449"/>
            <a:ext cx="8515692" cy="2479214"/>
          </a:xfrm>
          <a:prstGeom prst="rect">
            <a:avLst/>
          </a:prstGeom>
        </p:spPr>
      </p:pic>
      <p:sp>
        <p:nvSpPr>
          <p:cNvPr id="4" name="TextBox 3">
            <a:extLst>
              <a:ext uri="{FF2B5EF4-FFF2-40B4-BE49-F238E27FC236}">
                <a16:creationId xmlns:a16="http://schemas.microsoft.com/office/drawing/2014/main" id="{4872EF8E-0997-2444-05F1-ED0726FA71AC}"/>
              </a:ext>
            </a:extLst>
          </p:cNvPr>
          <p:cNvSpPr txBox="1"/>
          <p:nvPr/>
        </p:nvSpPr>
        <p:spPr>
          <a:xfrm>
            <a:off x="374074" y="988697"/>
            <a:ext cx="8653548" cy="773610"/>
          </a:xfrm>
          <a:prstGeom prst="rect">
            <a:avLst/>
          </a:prstGeom>
          <a:noFill/>
        </p:spPr>
        <p:txBody>
          <a:bodyPr wrap="square" rtlCol="0">
            <a:spAutoFit/>
          </a:bodyPr>
          <a:lstStyle/>
          <a:p>
            <a:pPr algn="just">
              <a:lnSpc>
                <a:spcPct val="107000"/>
              </a:lnSpc>
              <a:spcBef>
                <a:spcPts val="600"/>
              </a:spcBef>
              <a:spcAft>
                <a:spcPts val="600"/>
              </a:spcAft>
            </a:pPr>
            <a:r>
              <a:rPr lang="en-US" dirty="0">
                <a:solidFill>
                  <a:schemeClr val="lt2"/>
                </a:solidFill>
                <a:latin typeface="Times New Roman" panose="02020603050405020304" pitchFamily="18" charset="0"/>
                <a:cs typeface="Times New Roman" panose="02020603050405020304" pitchFamily="18" charset="0"/>
              </a:rPr>
              <a:t>Categorical features refer to string data where machines cannot interpret the categorical data directly. Therefore, the categorical data must be converted into numerical data for further processing. Here we used </a:t>
            </a:r>
            <a:r>
              <a:rPr lang="en-US" dirty="0" err="1">
                <a:solidFill>
                  <a:schemeClr val="lt2"/>
                </a:solidFill>
                <a:latin typeface="Times New Roman" panose="02020603050405020304" pitchFamily="18" charset="0"/>
                <a:cs typeface="Times New Roman" panose="02020603050405020304" pitchFamily="18" charset="0"/>
              </a:rPr>
              <a:t>LabelEncoder</a:t>
            </a:r>
            <a:r>
              <a:rPr lang="en-US" dirty="0">
                <a:solidFill>
                  <a:schemeClr val="lt2"/>
                </a:solidFill>
                <a:latin typeface="Times New Roman" panose="02020603050405020304" pitchFamily="18" charset="0"/>
                <a:cs typeface="Times New Roman" panose="02020603050405020304" pitchFamily="18" charset="0"/>
              </a:rPr>
              <a:t>() from </a:t>
            </a:r>
            <a:r>
              <a:rPr lang="en-US" dirty="0" err="1">
                <a:solidFill>
                  <a:schemeClr val="lt2"/>
                </a:solidFill>
                <a:latin typeface="Times New Roman" panose="02020603050405020304" pitchFamily="18" charset="0"/>
                <a:cs typeface="Times New Roman" panose="02020603050405020304" pitchFamily="18" charset="0"/>
              </a:rPr>
              <a:t>sklearn</a:t>
            </a:r>
            <a:r>
              <a:rPr lang="en-US" dirty="0">
                <a:solidFill>
                  <a:schemeClr val="lt2"/>
                </a:solidFill>
                <a:latin typeface="Times New Roman" panose="02020603050405020304" pitchFamily="18" charset="0"/>
                <a:cs typeface="Times New Roman" panose="02020603050405020304" pitchFamily="18" charset="0"/>
              </a:rPr>
              <a:t> library to convert categorical data to numerical data.</a:t>
            </a:r>
          </a:p>
        </p:txBody>
      </p:sp>
    </p:spTree>
    <p:extLst>
      <p:ext uri="{BB962C8B-B14F-4D97-AF65-F5344CB8AC3E}">
        <p14:creationId xmlns:p14="http://schemas.microsoft.com/office/powerpoint/2010/main" val="92131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F6FC-463E-784F-BA67-E10D1933799D}"/>
              </a:ext>
            </a:extLst>
          </p:cNvPr>
          <p:cNvSpPr>
            <a:spLocks noGrp="1"/>
          </p:cNvSpPr>
          <p:nvPr>
            <p:ph type="title"/>
          </p:nvPr>
        </p:nvSpPr>
        <p:spPr/>
        <p:txBody>
          <a:bodyPr/>
          <a:lstStyle/>
          <a:p>
            <a:r>
              <a:rPr lang="en-US" dirty="0"/>
              <a:t>Supervised Learning Models</a:t>
            </a:r>
          </a:p>
        </p:txBody>
      </p:sp>
      <p:sp>
        <p:nvSpPr>
          <p:cNvPr id="3" name="TextBox 2">
            <a:extLst>
              <a:ext uri="{FF2B5EF4-FFF2-40B4-BE49-F238E27FC236}">
                <a16:creationId xmlns:a16="http://schemas.microsoft.com/office/drawing/2014/main" id="{9FF8F9D9-053B-DD89-FD94-B1B65437793C}"/>
              </a:ext>
            </a:extLst>
          </p:cNvPr>
          <p:cNvSpPr txBox="1"/>
          <p:nvPr/>
        </p:nvSpPr>
        <p:spPr>
          <a:xfrm>
            <a:off x="257694" y="980902"/>
            <a:ext cx="7281624" cy="1384995"/>
          </a:xfrm>
          <a:prstGeom prst="rect">
            <a:avLst/>
          </a:prstGeom>
          <a:noFill/>
        </p:spPr>
        <p:txBody>
          <a:bodyPr wrap="square" rtlCol="0">
            <a:spAutoFit/>
          </a:bodyPr>
          <a:lstStyle/>
          <a:p>
            <a:r>
              <a:rPr lang="en-US" sz="2100" dirty="0">
                <a:solidFill>
                  <a:schemeClr val="lt2"/>
                </a:solidFill>
                <a:latin typeface="Times New Roman" panose="02020603050405020304" pitchFamily="18" charset="0"/>
                <a:cs typeface="Times New Roman" panose="02020603050405020304" pitchFamily="18" charset="0"/>
              </a:rPr>
              <a:t>1.Support Vector Machine(SVM)</a:t>
            </a:r>
          </a:p>
          <a:p>
            <a:r>
              <a:rPr lang="en-US" sz="2100" dirty="0">
                <a:solidFill>
                  <a:schemeClr val="lt2"/>
                </a:solidFill>
                <a:latin typeface="Times New Roman" panose="02020603050405020304" pitchFamily="18" charset="0"/>
                <a:cs typeface="Times New Roman" panose="02020603050405020304" pitchFamily="18" charset="0"/>
              </a:rPr>
              <a:t>2.Random Forest Classifier</a:t>
            </a:r>
          </a:p>
          <a:p>
            <a:r>
              <a:rPr lang="en-US" sz="2100" dirty="0">
                <a:solidFill>
                  <a:schemeClr val="lt2"/>
                </a:solidFill>
                <a:latin typeface="Times New Roman" panose="02020603050405020304" pitchFamily="18" charset="0"/>
                <a:cs typeface="Times New Roman" panose="02020603050405020304" pitchFamily="18" charset="0"/>
              </a:rPr>
              <a:t>3.Confusion Matrix</a:t>
            </a:r>
          </a:p>
          <a:p>
            <a:r>
              <a:rPr lang="en-US" sz="2100" dirty="0">
                <a:solidFill>
                  <a:schemeClr val="lt2"/>
                </a:solidFill>
                <a:latin typeface="Times New Roman" panose="02020603050405020304" pitchFamily="18" charset="0"/>
                <a:cs typeface="Times New Roman" panose="02020603050405020304" pitchFamily="18" charset="0"/>
              </a:rPr>
              <a:t>4.Decision Tree Classifier</a:t>
            </a:r>
          </a:p>
        </p:txBody>
      </p:sp>
    </p:spTree>
    <p:extLst>
      <p:ext uri="{BB962C8B-B14F-4D97-AF65-F5344CB8AC3E}">
        <p14:creationId xmlns:p14="http://schemas.microsoft.com/office/powerpoint/2010/main" val="365831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1589-5841-682C-B7EC-A25C3279DE56}"/>
              </a:ext>
            </a:extLst>
          </p:cNvPr>
          <p:cNvSpPr>
            <a:spLocks noGrp="1"/>
          </p:cNvSpPr>
          <p:nvPr>
            <p:ph type="title"/>
          </p:nvPr>
        </p:nvSpPr>
        <p:spPr>
          <a:xfrm>
            <a:off x="460950" y="380929"/>
            <a:ext cx="8222100" cy="1012800"/>
          </a:xfrm>
        </p:spPr>
        <p:txBody>
          <a:bodyPr/>
          <a:lstStyle/>
          <a:p>
            <a:pPr algn="ctr"/>
            <a:r>
              <a:rPr lang="en-US" sz="4400" b="1" u="sng" dirty="0">
                <a:latin typeface="Times New Roman" panose="02020603050405020304" pitchFamily="18" charset="0"/>
                <a:cs typeface="Times New Roman" panose="02020603050405020304" pitchFamily="18" charset="0"/>
              </a:rPr>
              <a:t>Final Project</a:t>
            </a:r>
          </a:p>
        </p:txBody>
      </p:sp>
      <p:sp>
        <p:nvSpPr>
          <p:cNvPr id="5" name="Google Shape;77;p14">
            <a:extLst>
              <a:ext uri="{FF2B5EF4-FFF2-40B4-BE49-F238E27FC236}">
                <a16:creationId xmlns:a16="http://schemas.microsoft.com/office/drawing/2014/main" id="{57ADFC73-3C2F-38E2-A310-D10D44A3A260}"/>
              </a:ext>
            </a:extLst>
          </p:cNvPr>
          <p:cNvSpPr txBox="1">
            <a:spLocks/>
          </p:cNvSpPr>
          <p:nvPr/>
        </p:nvSpPr>
        <p:spPr>
          <a:xfrm>
            <a:off x="48126" y="1393729"/>
            <a:ext cx="9095874" cy="2200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endParaRPr lang="en-US" dirty="0">
              <a:solidFill>
                <a:srgbClr val="FFFBF0"/>
              </a:solidFill>
              <a:latin typeface="Old Standard TT"/>
              <a:ea typeface="Old Standard TT"/>
              <a:cs typeface="Old Standard TT"/>
              <a:sym typeface="Old Standard TT"/>
            </a:endParaRPr>
          </a:p>
          <a:p>
            <a:pPr algn="ctr">
              <a:buSzPts val="4800"/>
            </a:pPr>
            <a:r>
              <a:rPr lang="en-US" sz="3200" b="1" dirty="0">
                <a:latin typeface="Times New Roman" panose="02020603050405020304" pitchFamily="18" charset="0"/>
                <a:cs typeface="Times New Roman" panose="02020603050405020304" pitchFamily="18" charset="0"/>
              </a:rPr>
              <a:t>Human Activity Recognition Classification using Machine Learning</a:t>
            </a:r>
          </a:p>
        </p:txBody>
      </p:sp>
    </p:spTree>
    <p:extLst>
      <p:ext uri="{BB962C8B-B14F-4D97-AF65-F5344CB8AC3E}">
        <p14:creationId xmlns:p14="http://schemas.microsoft.com/office/powerpoint/2010/main" val="407464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31A0-6DF9-B904-AB14-595E90EE44F2}"/>
              </a:ext>
            </a:extLst>
          </p:cNvPr>
          <p:cNvSpPr>
            <a:spLocks noGrp="1"/>
          </p:cNvSpPr>
          <p:nvPr>
            <p:ph type="title"/>
          </p:nvPr>
        </p:nvSpPr>
        <p:spPr/>
        <p:txBody>
          <a:bodyPr/>
          <a:lstStyle/>
          <a:p>
            <a:pPr marL="0" marR="0">
              <a:spcBef>
                <a:spcPts val="600"/>
              </a:spcBef>
              <a:spcAft>
                <a:spcPts val="600"/>
              </a:spcAft>
            </a:pPr>
            <a:r>
              <a:rPr lang="en-US" b="1" dirty="0">
                <a:solidFill>
                  <a:schemeClr val="bg1"/>
                </a:solidFill>
                <a:latin typeface="Times New Roman" panose="02020603050405020304" pitchFamily="18" charset="0"/>
                <a:cs typeface="Times New Roman" panose="02020603050405020304" pitchFamily="18" charset="0"/>
              </a:rPr>
              <a:t>Support Vector Machine (SVM):</a:t>
            </a:r>
          </a:p>
        </p:txBody>
      </p:sp>
      <p:sp>
        <p:nvSpPr>
          <p:cNvPr id="4" name="TextBox 3">
            <a:extLst>
              <a:ext uri="{FF2B5EF4-FFF2-40B4-BE49-F238E27FC236}">
                <a16:creationId xmlns:a16="http://schemas.microsoft.com/office/drawing/2014/main" id="{8B099FBA-8409-E168-5D45-B4D9FD58C85B}"/>
              </a:ext>
            </a:extLst>
          </p:cNvPr>
          <p:cNvSpPr txBox="1"/>
          <p:nvPr/>
        </p:nvSpPr>
        <p:spPr>
          <a:xfrm>
            <a:off x="329609" y="730989"/>
            <a:ext cx="7676707" cy="1600438"/>
          </a:xfrm>
          <a:prstGeom prst="rect">
            <a:avLst/>
          </a:prstGeom>
          <a:noFill/>
        </p:spPr>
        <p:txBody>
          <a:bodyPr wrap="square" rtlCol="0">
            <a:spAutoFit/>
          </a:bodyPr>
          <a:lstStyle/>
          <a:p>
            <a:pPr algn="just"/>
            <a:r>
              <a:rPr lang="en-US" dirty="0">
                <a:solidFill>
                  <a:schemeClr val="lt2"/>
                </a:solidFill>
                <a:latin typeface="Times New Roman" panose="02020603050405020304" pitchFamily="18" charset="0"/>
              </a:rPr>
              <a:t>Support vector machines are strongly advised since they provide notably accurate results while consuming less computing power. </a:t>
            </a:r>
          </a:p>
          <a:p>
            <a:pPr algn="just"/>
            <a:endParaRPr lang="en-US" dirty="0">
              <a:solidFill>
                <a:schemeClr val="lt2"/>
              </a:solidFill>
              <a:latin typeface="Times New Roman" panose="02020603050405020304" pitchFamily="18" charset="0"/>
            </a:endParaRPr>
          </a:p>
          <a:p>
            <a:pPr algn="just"/>
            <a:r>
              <a:rPr lang="en-US" dirty="0">
                <a:solidFill>
                  <a:schemeClr val="lt2"/>
                </a:solidFill>
                <a:latin typeface="Times New Roman" panose="02020603050405020304" pitchFamily="18" charset="0"/>
              </a:rPr>
              <a:t>Both regression and classification applications can benefit from the usage of SVMs, or Support Vector Machines. It is, nonetheless, widely used to achieve categorization goals. The goal of the SVM algorithm is to locate a hyperplane in an N-dimensional space that distinctly classifies the data points </a:t>
            </a:r>
          </a:p>
          <a:p>
            <a:pPr algn="just"/>
            <a:endParaRPr lang="en-US" dirty="0">
              <a:solidFill>
                <a:schemeClr val="lt2"/>
              </a:solidFill>
              <a:latin typeface="Times New Roman" panose="02020603050405020304" pitchFamily="18" charset="0"/>
            </a:endParaRPr>
          </a:p>
        </p:txBody>
      </p:sp>
      <p:pic>
        <p:nvPicPr>
          <p:cNvPr id="6" name="Picture 5">
            <a:extLst>
              <a:ext uri="{FF2B5EF4-FFF2-40B4-BE49-F238E27FC236}">
                <a16:creationId xmlns:a16="http://schemas.microsoft.com/office/drawing/2014/main" id="{B13D4276-3E3D-C866-E6CA-BB22FCEFBB13}"/>
              </a:ext>
            </a:extLst>
          </p:cNvPr>
          <p:cNvPicPr>
            <a:picLocks noChangeAspect="1"/>
          </p:cNvPicPr>
          <p:nvPr/>
        </p:nvPicPr>
        <p:blipFill>
          <a:blip r:embed="rId2"/>
          <a:stretch>
            <a:fillRect/>
          </a:stretch>
        </p:blipFill>
        <p:spPr>
          <a:xfrm>
            <a:off x="329609" y="2066083"/>
            <a:ext cx="7772400" cy="1371599"/>
          </a:xfrm>
          <a:prstGeom prst="rect">
            <a:avLst/>
          </a:prstGeom>
        </p:spPr>
      </p:pic>
      <p:pic>
        <p:nvPicPr>
          <p:cNvPr id="7" name="Picture 6">
            <a:extLst>
              <a:ext uri="{FF2B5EF4-FFF2-40B4-BE49-F238E27FC236}">
                <a16:creationId xmlns:a16="http://schemas.microsoft.com/office/drawing/2014/main" id="{DCC5C627-C642-55F3-0AED-80AB8D66D3ED}"/>
              </a:ext>
            </a:extLst>
          </p:cNvPr>
          <p:cNvPicPr>
            <a:picLocks noChangeAspect="1"/>
          </p:cNvPicPr>
          <p:nvPr/>
        </p:nvPicPr>
        <p:blipFill>
          <a:blip r:embed="rId3"/>
          <a:stretch>
            <a:fillRect/>
          </a:stretch>
        </p:blipFill>
        <p:spPr>
          <a:xfrm>
            <a:off x="329609" y="3421971"/>
            <a:ext cx="7772400" cy="1600438"/>
          </a:xfrm>
          <a:prstGeom prst="rect">
            <a:avLst/>
          </a:prstGeom>
        </p:spPr>
      </p:pic>
    </p:spTree>
    <p:extLst>
      <p:ext uri="{BB962C8B-B14F-4D97-AF65-F5344CB8AC3E}">
        <p14:creationId xmlns:p14="http://schemas.microsoft.com/office/powerpoint/2010/main" val="76769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DA9C-45AE-8271-6F04-65462462214A}"/>
              </a:ext>
            </a:extLst>
          </p:cNvPr>
          <p:cNvSpPr>
            <a:spLocks noGrp="1"/>
          </p:cNvSpPr>
          <p:nvPr>
            <p:ph type="title"/>
          </p:nvPr>
        </p:nvSpPr>
        <p:spPr/>
        <p:txBody>
          <a:bodyPr/>
          <a:lstStyle/>
          <a:p>
            <a:r>
              <a:rPr lang="en-US" b="1" dirty="0">
                <a:solidFill>
                  <a:schemeClr val="bg1"/>
                </a:solidFill>
                <a:latin typeface="Times New Roman" panose="02020603050405020304" pitchFamily="18" charset="0"/>
                <a:cs typeface="Times New Roman" panose="02020603050405020304" pitchFamily="18" charset="0"/>
              </a:rPr>
              <a:t>Random Forest Classifier</a:t>
            </a:r>
            <a:endParaRPr lang="en-US" dirty="0"/>
          </a:p>
        </p:txBody>
      </p:sp>
      <p:sp>
        <p:nvSpPr>
          <p:cNvPr id="3" name="TextBox 2">
            <a:extLst>
              <a:ext uri="{FF2B5EF4-FFF2-40B4-BE49-F238E27FC236}">
                <a16:creationId xmlns:a16="http://schemas.microsoft.com/office/drawing/2014/main" id="{963EE300-6E11-2E9B-800B-A71FE7CE09C6}"/>
              </a:ext>
            </a:extLst>
          </p:cNvPr>
          <p:cNvSpPr txBox="1"/>
          <p:nvPr/>
        </p:nvSpPr>
        <p:spPr>
          <a:xfrm>
            <a:off x="372139" y="1084521"/>
            <a:ext cx="7676707" cy="738664"/>
          </a:xfrm>
          <a:prstGeom prst="rect">
            <a:avLst/>
          </a:prstGeom>
          <a:noFill/>
        </p:spPr>
        <p:txBody>
          <a:bodyPr wrap="square" rtlCol="0">
            <a:spAutoFit/>
          </a:bodyPr>
          <a:lstStyle/>
          <a:p>
            <a:pPr algn="just"/>
            <a:r>
              <a:rPr lang="en-US" dirty="0">
                <a:solidFill>
                  <a:schemeClr val="lt2"/>
                </a:solidFill>
                <a:latin typeface="Times New Roman" panose="02020603050405020304" pitchFamily="18" charset="0"/>
              </a:rPr>
              <a:t>Random forest is a popular supervised machine learning technique for classification and regression issues. The bulk of the samples are used for classification, and the average of the samples is used for regression, in order to create decision trees. </a:t>
            </a:r>
          </a:p>
        </p:txBody>
      </p:sp>
      <p:pic>
        <p:nvPicPr>
          <p:cNvPr id="7" name="Picture 6">
            <a:extLst>
              <a:ext uri="{FF2B5EF4-FFF2-40B4-BE49-F238E27FC236}">
                <a16:creationId xmlns:a16="http://schemas.microsoft.com/office/drawing/2014/main" id="{A842122F-CC98-D93B-D789-3DBFBEC4C478}"/>
              </a:ext>
            </a:extLst>
          </p:cNvPr>
          <p:cNvPicPr>
            <a:picLocks noChangeAspect="1"/>
          </p:cNvPicPr>
          <p:nvPr/>
        </p:nvPicPr>
        <p:blipFill>
          <a:blip r:embed="rId2"/>
          <a:stretch>
            <a:fillRect/>
          </a:stretch>
        </p:blipFill>
        <p:spPr>
          <a:xfrm>
            <a:off x="532366" y="1936602"/>
            <a:ext cx="7632700" cy="3035300"/>
          </a:xfrm>
          <a:prstGeom prst="rect">
            <a:avLst/>
          </a:prstGeom>
        </p:spPr>
      </p:pic>
    </p:spTree>
    <p:extLst>
      <p:ext uri="{BB962C8B-B14F-4D97-AF65-F5344CB8AC3E}">
        <p14:creationId xmlns:p14="http://schemas.microsoft.com/office/powerpoint/2010/main" val="318733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E1D7-B94B-115C-F723-439CB7C48234}"/>
              </a:ext>
            </a:extLst>
          </p:cNvPr>
          <p:cNvSpPr>
            <a:spLocks noGrp="1"/>
          </p:cNvSpPr>
          <p:nvPr>
            <p:ph type="title"/>
          </p:nvPr>
        </p:nvSpPr>
        <p:spPr/>
        <p:txBody>
          <a:bodyPr/>
          <a:lstStyle/>
          <a:p>
            <a:r>
              <a:rPr lang="en-US" b="1" dirty="0"/>
              <a:t>Confusion Matrix</a:t>
            </a:r>
            <a:endParaRPr lang="en-US" dirty="0"/>
          </a:p>
        </p:txBody>
      </p:sp>
      <p:sp>
        <p:nvSpPr>
          <p:cNvPr id="5" name="TextBox 4">
            <a:extLst>
              <a:ext uri="{FF2B5EF4-FFF2-40B4-BE49-F238E27FC236}">
                <a16:creationId xmlns:a16="http://schemas.microsoft.com/office/drawing/2014/main" id="{C0C0B918-A6AF-15A9-556B-FA9B9E8203DE}"/>
              </a:ext>
            </a:extLst>
          </p:cNvPr>
          <p:cNvSpPr txBox="1"/>
          <p:nvPr/>
        </p:nvSpPr>
        <p:spPr>
          <a:xfrm>
            <a:off x="340821" y="1066503"/>
            <a:ext cx="8462358" cy="523220"/>
          </a:xfrm>
          <a:prstGeom prst="rect">
            <a:avLst/>
          </a:prstGeom>
          <a:noFill/>
        </p:spPr>
        <p:txBody>
          <a:bodyPr wrap="square" rtlCol="0">
            <a:spAutoFit/>
          </a:bodyPr>
          <a:lstStyle/>
          <a:p>
            <a:pPr algn="just"/>
            <a:r>
              <a:rPr lang="en-US" dirty="0">
                <a:solidFill>
                  <a:schemeClr val="lt2"/>
                </a:solidFill>
                <a:latin typeface="Times New Roman" panose="02020603050405020304" pitchFamily="18" charset="0"/>
                <a:cs typeface="Times New Roman" panose="02020603050405020304" pitchFamily="18" charset="0"/>
              </a:rPr>
              <a:t>A confusion matrix is a table that is used to define the performance of a classification algorithm. A confusion matrix visualizes and summarizes the performance of a classification algorithm</a:t>
            </a:r>
          </a:p>
        </p:txBody>
      </p:sp>
      <p:pic>
        <p:nvPicPr>
          <p:cNvPr id="6" name="Picture 5">
            <a:extLst>
              <a:ext uri="{FF2B5EF4-FFF2-40B4-BE49-F238E27FC236}">
                <a16:creationId xmlns:a16="http://schemas.microsoft.com/office/drawing/2014/main" id="{0ADF0922-6879-2670-048C-47A1EF045DF2}"/>
              </a:ext>
            </a:extLst>
          </p:cNvPr>
          <p:cNvPicPr>
            <a:picLocks noChangeAspect="1"/>
          </p:cNvPicPr>
          <p:nvPr/>
        </p:nvPicPr>
        <p:blipFill>
          <a:blip r:embed="rId2"/>
          <a:stretch>
            <a:fillRect/>
          </a:stretch>
        </p:blipFill>
        <p:spPr>
          <a:xfrm>
            <a:off x="2220686" y="1842550"/>
            <a:ext cx="4489497" cy="3011333"/>
          </a:xfrm>
          <a:prstGeom prst="rect">
            <a:avLst/>
          </a:prstGeom>
        </p:spPr>
      </p:pic>
    </p:spTree>
    <p:extLst>
      <p:ext uri="{BB962C8B-B14F-4D97-AF65-F5344CB8AC3E}">
        <p14:creationId xmlns:p14="http://schemas.microsoft.com/office/powerpoint/2010/main" val="6618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C08-BE1F-D4C1-DD69-5E89A90DF562}"/>
              </a:ext>
            </a:extLst>
          </p:cNvPr>
          <p:cNvSpPr>
            <a:spLocks noGrp="1"/>
          </p:cNvSpPr>
          <p:nvPr>
            <p:ph type="title"/>
          </p:nvPr>
        </p:nvSpPr>
        <p:spPr/>
        <p:txBody>
          <a:bodyPr/>
          <a:lstStyle/>
          <a:p>
            <a:r>
              <a:rPr lang="en-US" b="1" dirty="0">
                <a:solidFill>
                  <a:schemeClr val="bg1"/>
                </a:solidFill>
                <a:latin typeface="Times New Roman" panose="02020603050405020304" pitchFamily="18" charset="0"/>
                <a:cs typeface="Times New Roman" panose="02020603050405020304" pitchFamily="18" charset="0"/>
              </a:rPr>
              <a:t>Decision Tree Classifier:</a:t>
            </a:r>
          </a:p>
        </p:txBody>
      </p:sp>
      <p:sp>
        <p:nvSpPr>
          <p:cNvPr id="3" name="TextBox 2">
            <a:extLst>
              <a:ext uri="{FF2B5EF4-FFF2-40B4-BE49-F238E27FC236}">
                <a16:creationId xmlns:a16="http://schemas.microsoft.com/office/drawing/2014/main" id="{B2257606-736C-9DBB-73D5-CB8F6DB73315}"/>
              </a:ext>
            </a:extLst>
          </p:cNvPr>
          <p:cNvSpPr txBox="1"/>
          <p:nvPr/>
        </p:nvSpPr>
        <p:spPr>
          <a:xfrm>
            <a:off x="297713" y="967563"/>
            <a:ext cx="8627137" cy="738664"/>
          </a:xfrm>
          <a:prstGeom prst="rect">
            <a:avLst/>
          </a:prstGeom>
          <a:noFill/>
        </p:spPr>
        <p:txBody>
          <a:bodyPr wrap="square" rtlCol="0">
            <a:spAutoFit/>
          </a:bodyPr>
          <a:lstStyle/>
          <a:p>
            <a:pPr algn="just"/>
            <a:r>
              <a:rPr lang="en-US" dirty="0">
                <a:solidFill>
                  <a:schemeClr val="lt2"/>
                </a:solidFill>
                <a:latin typeface="Times New Roman" panose="02020603050405020304" pitchFamily="18" charset="0"/>
              </a:rPr>
              <a:t>Decision Trees are supervised learning techniques that may be used to address regression and classification problems as well as function well with classifiers. It is a tree-structured classifier, with each leaf node denoting the classification result and inner nodes denoting the properties of a dataset. </a:t>
            </a:r>
          </a:p>
        </p:txBody>
      </p:sp>
      <p:pic>
        <p:nvPicPr>
          <p:cNvPr id="5" name="Picture 4" descr="Chart&#10;&#10;Description automatically generated">
            <a:extLst>
              <a:ext uri="{FF2B5EF4-FFF2-40B4-BE49-F238E27FC236}">
                <a16:creationId xmlns:a16="http://schemas.microsoft.com/office/drawing/2014/main" id="{A0117F2F-CBF5-1AD4-21C5-25D395EC5C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383" y="2054740"/>
            <a:ext cx="4377690" cy="2750820"/>
          </a:xfrm>
          <a:prstGeom prst="rect">
            <a:avLst/>
          </a:prstGeom>
        </p:spPr>
      </p:pic>
    </p:spTree>
    <p:extLst>
      <p:ext uri="{BB962C8B-B14F-4D97-AF65-F5344CB8AC3E}">
        <p14:creationId xmlns:p14="http://schemas.microsoft.com/office/powerpoint/2010/main" val="404687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969C6C2F-EFC2-78A6-C0AE-F54AD35A8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472" y="711983"/>
            <a:ext cx="5204637" cy="3312952"/>
          </a:xfrm>
          <a:prstGeom prst="rect">
            <a:avLst/>
          </a:prstGeom>
        </p:spPr>
      </p:pic>
      <p:sp>
        <p:nvSpPr>
          <p:cNvPr id="5" name="TextBox 4">
            <a:extLst>
              <a:ext uri="{FF2B5EF4-FFF2-40B4-BE49-F238E27FC236}">
                <a16:creationId xmlns:a16="http://schemas.microsoft.com/office/drawing/2014/main" id="{4C155957-2688-2F46-E725-0F8CB304474F}"/>
              </a:ext>
            </a:extLst>
          </p:cNvPr>
          <p:cNvSpPr txBox="1"/>
          <p:nvPr/>
        </p:nvSpPr>
        <p:spPr>
          <a:xfrm>
            <a:off x="170121" y="159488"/>
            <a:ext cx="3371436" cy="369332"/>
          </a:xfrm>
          <a:prstGeom prst="rect">
            <a:avLst/>
          </a:prstGeom>
          <a:noFill/>
        </p:spPr>
        <p:txBody>
          <a:bodyPr wrap="none" rtlCol="0">
            <a:spAutoFit/>
          </a:bodyPr>
          <a:lstStyle/>
          <a:p>
            <a:pPr>
              <a:buClr>
                <a:schemeClr val="lt1"/>
              </a:buClr>
              <a:buSzPts val="1800"/>
            </a:pPr>
            <a:r>
              <a:rPr lang="en-US" sz="1800" b="1" dirty="0">
                <a:solidFill>
                  <a:schemeClr val="bg1"/>
                </a:solidFill>
                <a:latin typeface="Times New Roman" panose="02020603050405020304" pitchFamily="18" charset="0"/>
                <a:ea typeface="Roboto"/>
                <a:cs typeface="Times New Roman" panose="02020603050405020304" pitchFamily="18" charset="0"/>
                <a:sym typeface="Roboto"/>
              </a:rPr>
              <a:t>CONCLUSION AND FUTURE </a:t>
            </a:r>
          </a:p>
        </p:txBody>
      </p:sp>
      <p:sp>
        <p:nvSpPr>
          <p:cNvPr id="6" name="TextBox 5">
            <a:extLst>
              <a:ext uri="{FF2B5EF4-FFF2-40B4-BE49-F238E27FC236}">
                <a16:creationId xmlns:a16="http://schemas.microsoft.com/office/drawing/2014/main" id="{B8013367-773B-BC4D-CD06-E6C7415EC37F}"/>
              </a:ext>
            </a:extLst>
          </p:cNvPr>
          <p:cNvSpPr txBox="1"/>
          <p:nvPr/>
        </p:nvSpPr>
        <p:spPr>
          <a:xfrm>
            <a:off x="170121" y="4245348"/>
            <a:ext cx="8633637" cy="738664"/>
          </a:xfrm>
          <a:prstGeom prst="rect">
            <a:avLst/>
          </a:prstGeom>
          <a:noFill/>
        </p:spPr>
        <p:txBody>
          <a:bodyPr wrap="square" rtlCol="0">
            <a:spAutoFit/>
          </a:bodyPr>
          <a:lstStyle/>
          <a:p>
            <a:r>
              <a:rPr lang="en-US" dirty="0">
                <a:solidFill>
                  <a:schemeClr val="lt2"/>
                </a:solidFill>
                <a:latin typeface="Times New Roman" panose="02020603050405020304" pitchFamily="18" charset="0"/>
              </a:rPr>
              <a:t>The performance was improved by the expert-generated features. It demonstrates the significance of domain expertise in obtaining more effective models. Feature generations can help in better detection in future.</a:t>
            </a:r>
          </a:p>
          <a:p>
            <a:endParaRPr lang="en-US" dirty="0"/>
          </a:p>
        </p:txBody>
      </p:sp>
    </p:spTree>
    <p:extLst>
      <p:ext uri="{BB962C8B-B14F-4D97-AF65-F5344CB8AC3E}">
        <p14:creationId xmlns:p14="http://schemas.microsoft.com/office/powerpoint/2010/main" val="422903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475650" y="182909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3000" dirty="0"/>
          </a:p>
          <a:p>
            <a:pPr marL="0" lvl="0" indent="0" algn="l" rtl="0">
              <a:spcBef>
                <a:spcPts val="0"/>
              </a:spcBef>
              <a:spcAft>
                <a:spcPts val="0"/>
              </a:spcAft>
              <a:buNone/>
            </a:pPr>
            <a:endParaRPr sz="3000" dirty="0"/>
          </a:p>
          <a:p>
            <a:pPr marL="0" lvl="0" indent="0" algn="l" rtl="0">
              <a:spcBef>
                <a:spcPts val="0"/>
              </a:spcBef>
              <a:spcAft>
                <a:spcPts val="0"/>
              </a:spcAft>
              <a:buNone/>
            </a:pPr>
            <a:r>
              <a:rPr lang="en" sz="3000" dirty="0"/>
              <a:t>Thank You !</a:t>
            </a:r>
            <a:endParaRPr sz="3000" dirty="0"/>
          </a:p>
        </p:txBody>
      </p:sp>
      <p:pic>
        <p:nvPicPr>
          <p:cNvPr id="215" name="Google Shape;215;p37"/>
          <p:cNvPicPr preferRelativeResize="0"/>
          <p:nvPr/>
        </p:nvPicPr>
        <p:blipFill>
          <a:blip r:embed="rId3">
            <a:alphaModFix/>
          </a:blip>
          <a:stretch>
            <a:fillRect/>
          </a:stretch>
        </p:blipFill>
        <p:spPr>
          <a:xfrm>
            <a:off x="3283650" y="-196500"/>
            <a:ext cx="5860350" cy="534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83" name="Google Shape;83;p15"/>
          <p:cNvSpPr txBox="1">
            <a:spLocks noGrp="1"/>
          </p:cNvSpPr>
          <p:nvPr>
            <p:ph type="body" idx="1"/>
          </p:nvPr>
        </p:nvSpPr>
        <p:spPr>
          <a:xfrm>
            <a:off x="471900" y="1748125"/>
            <a:ext cx="8222100" cy="3328200"/>
          </a:xfrm>
          <a:prstGeom prst="rect">
            <a:avLst/>
          </a:prstGeom>
        </p:spPr>
        <p:txBody>
          <a:bodyPr spcFirstLastPara="1" wrap="square" lIns="91425" tIns="91425" rIns="91425" bIns="91425" anchor="t" anchorCtr="0">
            <a:noAutofit/>
          </a:bodyPr>
          <a:lstStyle/>
          <a:p>
            <a:pPr marL="342900" marR="0" lvl="0" indent="-342900">
              <a:lnSpc>
                <a:spcPct val="200000"/>
              </a:lnSpc>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rPr>
              <a:t>Introduction </a:t>
            </a:r>
          </a:p>
          <a:p>
            <a:pPr marL="342900" marR="0" lvl="0" indent="-342900">
              <a:lnSpc>
                <a:spcPct val="200000"/>
              </a:lnSpc>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rPr>
              <a:t>Design and Architecture </a:t>
            </a:r>
          </a:p>
          <a:p>
            <a:pPr marL="342900" marR="0" lvl="0" indent="-342900">
              <a:lnSpc>
                <a:spcPct val="200000"/>
              </a:lnSpc>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rPr>
              <a:t>Implementation </a:t>
            </a:r>
          </a:p>
          <a:p>
            <a:pPr marL="342900" marR="0" lvl="0" indent="-342900" algn="just">
              <a:lnSpc>
                <a:spcPct val="200000"/>
              </a:lnSpc>
              <a:spcBef>
                <a:spcPts val="0"/>
              </a:spcBef>
              <a:spcAft>
                <a:spcPts val="0"/>
              </a:spcAft>
              <a:buFont typeface="+mj-lt"/>
              <a:buAutoNum type="arabicPeriod"/>
              <a:tabLst>
                <a:tab pos="228600" algn="l"/>
              </a:tabLs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Exploratory Data Analysis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tabLst>
                <a:tab pos="228600" algn="l"/>
              </a:tabLs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Implementation using Machine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228600" algn="l"/>
              </a:tabLs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Machine Learning Models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buFont typeface="+mj-lt"/>
              <a:buAutoNum type="arabicPeriod"/>
              <a:tabLst>
                <a:tab pos="228600" algn="l"/>
              </a:tabLst>
            </a:pPr>
            <a:r>
              <a:rPr lang="en-US" sz="1400" dirty="0">
                <a:effectLst/>
                <a:latin typeface="Times New Roman" panose="02020603050405020304" pitchFamily="18" charset="0"/>
                <a:ea typeface="Times New Roman" panose="02020603050405020304" pitchFamily="18" charset="0"/>
              </a:rPr>
              <a:t>Conclusion and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71900" y="514225"/>
            <a:ext cx="8222100" cy="992200"/>
          </a:xfrm>
          <a:prstGeom prst="rect">
            <a:avLst/>
          </a:prstGeom>
        </p:spPr>
        <p:txBody>
          <a:bodyPr spcFirstLastPara="1" wrap="square" lIns="91425" tIns="91425" rIns="91425" bIns="91425" anchor="b" anchorCtr="0">
            <a:noAutofit/>
          </a:bodyPr>
          <a:lstStyle/>
          <a:p>
            <a:pPr marL="25400"/>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1. INTRODUCTION</a:t>
            </a:r>
            <a:br>
              <a:rPr lang="en-US" sz="2100" dirty="0">
                <a:effectLst/>
                <a:latin typeface="Calibri" panose="020F0502020204030204" pitchFamily="34" charset="0"/>
                <a:ea typeface="Calibri" panose="020F0502020204030204" pitchFamily="34" charset="0"/>
                <a:cs typeface="Times New Roman" panose="02020603050405020304" pitchFamily="18" charset="0"/>
              </a:rPr>
            </a:br>
            <a:endParaRPr sz="2100" dirty="0"/>
          </a:p>
        </p:txBody>
      </p:sp>
      <p:sp>
        <p:nvSpPr>
          <p:cNvPr id="89" name="Google Shape;89;p16"/>
          <p:cNvSpPr txBox="1">
            <a:spLocks noGrp="1"/>
          </p:cNvSpPr>
          <p:nvPr>
            <p:ph type="body" idx="1"/>
          </p:nvPr>
        </p:nvSpPr>
        <p:spPr>
          <a:xfrm>
            <a:off x="471900" y="1919075"/>
            <a:ext cx="8347200" cy="2710200"/>
          </a:xfrm>
          <a:prstGeom prst="rect">
            <a:avLst/>
          </a:prstGeom>
        </p:spPr>
        <p:txBody>
          <a:bodyPr spcFirstLastPara="1" wrap="square" lIns="91425" tIns="91425" rIns="91425" bIns="91425" anchor="t" anchorCtr="0">
            <a:noAutofit/>
          </a:bodyPr>
          <a:lstStyle/>
          <a:p>
            <a:pPr marL="628650" indent="-171450">
              <a:spcAft>
                <a:spcPts val="1600"/>
              </a:spcAft>
            </a:pPr>
            <a:r>
              <a:rPr lang="en-US" sz="1200" dirty="0">
                <a:latin typeface="Times New Roman" panose="02020603050405020304" pitchFamily="18" charset="0"/>
                <a:cs typeface="Times New Roman" panose="02020603050405020304" pitchFamily="18" charset="0"/>
              </a:rPr>
              <a:t>Human Activity Recognition (HAR) is from a sensor data which can be very useful in developing assistive technology for applications like daily activity monitoring elderly and physically impaired people. </a:t>
            </a:r>
          </a:p>
          <a:p>
            <a:pPr marL="628650" indent="-171450">
              <a:spcAft>
                <a:spcPts val="1600"/>
              </a:spcAft>
            </a:pPr>
            <a:r>
              <a:rPr lang="en-US" sz="1200" dirty="0">
                <a:latin typeface="Times New Roman" panose="02020603050405020304" pitchFamily="18" charset="0"/>
                <a:cs typeface="Times New Roman" panose="02020603050405020304" pitchFamily="18" charset="0"/>
              </a:rPr>
              <a:t>The basic six activities (walking, walking upstairs, walking downstairs, sitting, standing, laying) can create constructive feedback for numerous disease monitoring systems. </a:t>
            </a:r>
          </a:p>
          <a:p>
            <a:pPr marL="628650" indent="-171450">
              <a:spcAft>
                <a:spcPts val="1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data analysis technique called machine learning automates the creation of analytical models. It is a subfield of artificial intelligence founded on the notion that machines are capable of learning from data, seeing patterns, and making judgments with little assistance from humans.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indent="0">
              <a:spcAft>
                <a:spcPts val="16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0" algn="l" rtl="0">
              <a:spcBef>
                <a:spcPts val="0"/>
              </a:spcBef>
              <a:spcAft>
                <a:spcPts val="1600"/>
              </a:spcAft>
              <a:buNone/>
            </a:pPr>
            <a:endParaRPr sz="1200" dirty="0"/>
          </a:p>
        </p:txBody>
      </p:sp>
    </p:spTree>
    <p:extLst>
      <p:ext uri="{BB962C8B-B14F-4D97-AF65-F5344CB8AC3E}">
        <p14:creationId xmlns:p14="http://schemas.microsoft.com/office/powerpoint/2010/main" val="241354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body" idx="4294967295"/>
          </p:nvPr>
        </p:nvSpPr>
        <p:spPr>
          <a:xfrm>
            <a:off x="521208" y="841650"/>
            <a:ext cx="8539992" cy="3592748"/>
          </a:xfrm>
          <a:prstGeom prst="rect">
            <a:avLst/>
          </a:prstGeom>
        </p:spPr>
        <p:txBody>
          <a:bodyPr spcFirstLastPara="1" wrap="square" lIns="91425" tIns="91425" rIns="91425" bIns="91425" anchor="t" anchorCtr="0">
            <a:spAutoFit/>
          </a:bodyPr>
          <a:lstStyle/>
          <a:p>
            <a:pPr marL="0" marR="0" indent="0" algn="just">
              <a:lnSpc>
                <a:spcPct val="107000"/>
              </a:lnSpc>
              <a:spcBef>
                <a:spcPts val="0"/>
              </a:spcBef>
              <a:spcAft>
                <a:spcPts val="800"/>
              </a:spcAft>
              <a:buNone/>
            </a:pPr>
            <a:r>
              <a:rPr lang="en-US" sz="1200" b="1" dirty="0">
                <a:latin typeface="Times New Roman" panose="02020603050405020304" pitchFamily="18" charset="0"/>
                <a:cs typeface="Times New Roman" panose="02020603050405020304" pitchFamily="18" charset="0"/>
              </a:rPr>
              <a:t>Problem Statement</a:t>
            </a:r>
          </a:p>
          <a:p>
            <a:pPr marL="0" marR="0" indent="0" algn="just">
              <a:lnSpc>
                <a:spcPct val="107000"/>
              </a:lnSpc>
              <a:spcBef>
                <a:spcPts val="0"/>
              </a:spcBef>
              <a:spcAft>
                <a:spcPts val="800"/>
              </a:spcAft>
              <a:buNone/>
            </a:pPr>
            <a:r>
              <a:rPr lang="en-US" sz="1200" dirty="0">
                <a:latin typeface="Times New Roman" panose="02020603050405020304" pitchFamily="18" charset="0"/>
                <a:cs typeface="Times New Roman" panose="02020603050405020304" pitchFamily="18" charset="0"/>
              </a:rPr>
              <a:t>The objective is to classify the activities performed in one of the six activities based on reading obtained from the accelerometer and gyroscope.</a:t>
            </a:r>
          </a:p>
          <a:p>
            <a:pPr marL="0" marR="0" indent="0" algn="just">
              <a:lnSpc>
                <a:spcPct val="107000"/>
              </a:lnSpc>
              <a:spcBef>
                <a:spcPts val="0"/>
              </a:spcBef>
              <a:spcAft>
                <a:spcPts val="800"/>
              </a:spcAft>
              <a:buNone/>
            </a:pPr>
            <a:r>
              <a:rPr lang="en-US" sz="1200" b="1" dirty="0">
                <a:latin typeface="Times New Roman" panose="02020603050405020304" pitchFamily="18" charset="0"/>
                <a:cs typeface="Times New Roman" panose="02020603050405020304" pitchFamily="18" charset="0"/>
              </a:rPr>
              <a:t>Description</a:t>
            </a:r>
          </a:p>
          <a:p>
            <a:pPr marL="0" marR="0" indent="0" algn="just">
              <a:lnSpc>
                <a:spcPct val="107000"/>
              </a:lnSpc>
              <a:spcBef>
                <a:spcPts val="0"/>
              </a:spcBef>
              <a:spcAft>
                <a:spcPts val="0"/>
              </a:spcAft>
              <a:buNone/>
            </a:pPr>
            <a:r>
              <a:rPr lang="en-US" sz="1200" dirty="0">
                <a:latin typeface="Times New Roman" panose="02020603050405020304" pitchFamily="18" charset="0"/>
                <a:cs typeface="Times New Roman" panose="02020603050405020304" pitchFamily="18" charset="0"/>
              </a:rPr>
              <a:t>The Human Activity Recognition Dataset was created through trials with 30 volunteers, aged between 19 and 48, who carried out daily activities while wearing a smartphone attached on their waist, including walking, going upstairs, downstairs, sitting, standing, and lying down (Samsung Galaxy S II).</a:t>
            </a:r>
          </a:p>
          <a:p>
            <a:pPr marL="0" marR="0" indent="0" algn="just">
              <a:lnSpc>
                <a:spcPct val="107000"/>
              </a:lnSpc>
              <a:spcBef>
                <a:spcPts val="0"/>
              </a:spcBef>
              <a:spcAft>
                <a:spcPts val="0"/>
              </a:spcAft>
              <a:buNone/>
            </a:pPr>
            <a:r>
              <a:rPr lang="en-US" sz="1200" dirty="0">
                <a:latin typeface="Times New Roman" panose="02020603050405020304" pitchFamily="18" charset="0"/>
                <a:cs typeface="Times New Roman" panose="02020603050405020304" pitchFamily="18" charset="0"/>
              </a:rPr>
              <a:t> </a:t>
            </a:r>
          </a:p>
          <a:p>
            <a:pPr marL="0" marR="0" indent="0" algn="just">
              <a:lnSpc>
                <a:spcPct val="107000"/>
              </a:lnSpc>
              <a:spcBef>
                <a:spcPts val="0"/>
              </a:spcBef>
              <a:spcAft>
                <a:spcPts val="800"/>
              </a:spcAft>
              <a:buNone/>
            </a:pPr>
            <a:r>
              <a:rPr lang="en-US" sz="1200" dirty="0">
                <a:latin typeface="Times New Roman" panose="02020603050405020304" pitchFamily="18" charset="0"/>
                <a:cs typeface="Times New Roman" panose="02020603050405020304" pitchFamily="18" charset="0"/>
              </a:rPr>
              <a:t>3-axial linear acceleration and 3-axial angular velocity at a rate of 50Hz were recorded using the integrated accelerometer and gyroscope. The experiments were videotaped so that the data could be manually labeled. The obtained dataset was then split into two sections at random; information from 70% of the population was chosen to create the training data, and information from the remaining 30% was utilized to create the test data.</a:t>
            </a: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013903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98400" y="626225"/>
            <a:ext cx="8347200" cy="767700"/>
          </a:xfrm>
          <a:prstGeom prst="rect">
            <a:avLst/>
          </a:prstGeom>
        </p:spPr>
        <p:txBody>
          <a:bodyPr spcFirstLastPara="1" wrap="square" lIns="91425" tIns="91425" rIns="91425" bIns="91425" anchor="b" anchorCtr="0">
            <a:noAutofit/>
          </a:bodyPr>
          <a:lstStyle/>
          <a:p>
            <a:pPr marR="0" lvl="0">
              <a:lnSpc>
                <a:spcPct val="107000"/>
              </a:lnSpc>
              <a:spcBef>
                <a:spcPts val="0"/>
              </a:spcBef>
              <a:spcAft>
                <a:spcPts val="800"/>
              </a:spcAft>
            </a:pP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2. DESIGN AND ARCHITECTURE</a:t>
            </a:r>
          </a:p>
        </p:txBody>
      </p:sp>
      <p:sp>
        <p:nvSpPr>
          <p:cNvPr id="95" name="Google Shape;95;p17"/>
          <p:cNvSpPr txBox="1">
            <a:spLocks noGrp="1"/>
          </p:cNvSpPr>
          <p:nvPr>
            <p:ph type="body" idx="1"/>
          </p:nvPr>
        </p:nvSpPr>
        <p:spPr>
          <a:xfrm>
            <a:off x="409350" y="2221650"/>
            <a:ext cx="8347200" cy="1911775"/>
          </a:xfrm>
          <a:prstGeom prst="rect">
            <a:avLst/>
          </a:prstGeom>
        </p:spPr>
        <p:txBody>
          <a:bodyPr spcFirstLastPara="1" wrap="square" lIns="91425" tIns="91425" rIns="91425" bIns="91425" anchor="t" anchorCtr="0">
            <a:spAutoFit/>
          </a:bodyPr>
          <a:lstStyle/>
          <a:p>
            <a:pPr marL="342900" marR="0" lvl="0" indent="-342900">
              <a:buSzPts val="1600"/>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rPr>
              <a:t>Collecting the data </a:t>
            </a:r>
          </a:p>
          <a:p>
            <a:pPr marL="342900" marR="0" lvl="0" indent="-342900">
              <a:buSzPts val="1600"/>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rPr>
              <a:t>Pre-processing the data </a:t>
            </a:r>
          </a:p>
          <a:p>
            <a:pPr marL="342900" marR="0" lvl="0" indent="-342900">
              <a:buSzPts val="1600"/>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rPr>
              <a:t>Designing the data model </a:t>
            </a:r>
          </a:p>
          <a:p>
            <a:pPr marL="342900" marR="0" lvl="0" indent="-342900">
              <a:buSzPts val="1600"/>
              <a:buFont typeface="+mj-lt"/>
              <a:buAutoNum type="arabicPeriod"/>
              <a:tabLst>
                <a:tab pos="228600" algn="l"/>
              </a:tabLst>
            </a:pPr>
            <a:r>
              <a:rPr lang="en-US" sz="1800" dirty="0">
                <a:effectLst/>
                <a:latin typeface="Times New Roman" panose="02020603050405020304" pitchFamily="18" charset="0"/>
                <a:ea typeface="Times New Roman" panose="02020603050405020304" pitchFamily="18" charset="0"/>
              </a:rPr>
              <a:t>Generating and visualizing the results </a:t>
            </a:r>
          </a:p>
          <a:p>
            <a:pPr marL="457200" lvl="0" indent="0" algn="l" rtl="0">
              <a:spcBef>
                <a:spcPts val="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2446EF6-A097-CC7E-ED1A-BD7C72A2B378}"/>
              </a:ext>
            </a:extLst>
          </p:cNvPr>
          <p:cNvPicPr>
            <a:picLocks noChangeAspect="1"/>
          </p:cNvPicPr>
          <p:nvPr/>
        </p:nvPicPr>
        <p:blipFill>
          <a:blip r:embed="rId3"/>
          <a:stretch>
            <a:fillRect/>
          </a:stretch>
        </p:blipFill>
        <p:spPr>
          <a:xfrm>
            <a:off x="1600200" y="1874202"/>
            <a:ext cx="5943600" cy="1395095"/>
          </a:xfrm>
          <a:prstGeom prst="rect">
            <a:avLst/>
          </a:prstGeom>
        </p:spPr>
      </p:pic>
    </p:spTree>
    <p:extLst>
      <p:ext uri="{BB962C8B-B14F-4D97-AF65-F5344CB8AC3E}">
        <p14:creationId xmlns:p14="http://schemas.microsoft.com/office/powerpoint/2010/main" val="361342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736C-75D8-5E19-851A-3FAA3CA64C07}"/>
              </a:ext>
            </a:extLst>
          </p:cNvPr>
          <p:cNvSpPr>
            <a:spLocks noGrp="1"/>
          </p:cNvSpPr>
          <p:nvPr>
            <p:ph type="title"/>
          </p:nvPr>
        </p:nvSpPr>
        <p:spPr/>
        <p:txBody>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Implementation - 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ardware and Software </a:t>
            </a:r>
            <a:r>
              <a:rPr lang="en-US" dirty="0">
                <a:latin typeface="Times New Roman" panose="02020603050405020304" pitchFamily="18" charset="0"/>
                <a:ea typeface="Calibri" panose="020F0502020204030204" pitchFamily="34" charset="0"/>
                <a:cs typeface="Times New Roman" panose="02020603050405020304" pitchFamily="18" charset="0"/>
              </a:rPr>
              <a:t>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equirements</a:t>
            </a:r>
            <a:endParaRPr lang="en-US" dirty="0"/>
          </a:p>
        </p:txBody>
      </p:sp>
      <p:sp>
        <p:nvSpPr>
          <p:cNvPr id="5" name="TextBox 4">
            <a:extLst>
              <a:ext uri="{FF2B5EF4-FFF2-40B4-BE49-F238E27FC236}">
                <a16:creationId xmlns:a16="http://schemas.microsoft.com/office/drawing/2014/main" id="{42DF239A-0849-6845-261E-364F515993DA}"/>
              </a:ext>
            </a:extLst>
          </p:cNvPr>
          <p:cNvSpPr txBox="1"/>
          <p:nvPr/>
        </p:nvSpPr>
        <p:spPr>
          <a:xfrm>
            <a:off x="210680" y="1254642"/>
            <a:ext cx="8601740" cy="1665071"/>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itchFamily="2" charset="2"/>
              <a:buChar char=""/>
            </a:pPr>
            <a:r>
              <a:rPr lang="en-US" dirty="0">
                <a:solidFill>
                  <a:schemeClr val="lt2"/>
                </a:solidFill>
                <a:latin typeface="Times New Roman" panose="02020603050405020304" pitchFamily="18" charset="0"/>
                <a:sym typeface="Roboto"/>
              </a:rPr>
              <a:t>The minimum hardware requirements are 8 GB RAM, a dual-core CPU, and a 64-bit operating system (Windows/Linux).</a:t>
            </a:r>
          </a:p>
          <a:p>
            <a:pPr marL="342900" indent="-342900">
              <a:lnSpc>
                <a:spcPct val="107000"/>
              </a:lnSpc>
              <a:spcAft>
                <a:spcPts val="800"/>
              </a:spcAft>
              <a:buFont typeface="Symbol" pitchFamily="2" charset="2"/>
              <a:buChar char=""/>
            </a:pPr>
            <a:r>
              <a:rPr lang="en-US" dirty="0" err="1">
                <a:solidFill>
                  <a:schemeClr val="lt2"/>
                </a:solidFill>
                <a:latin typeface="Times New Roman" panose="02020603050405020304" pitchFamily="18" charset="0"/>
                <a:sym typeface="Roboto"/>
              </a:rPr>
              <a:t>Jupyter</a:t>
            </a:r>
            <a:r>
              <a:rPr lang="en-US" dirty="0">
                <a:solidFill>
                  <a:schemeClr val="lt2"/>
                </a:solidFill>
                <a:latin typeface="Times New Roman" panose="02020603050405020304" pitchFamily="18" charset="0"/>
                <a:sym typeface="Roboto"/>
              </a:rPr>
              <a:t> Notebook with Anaconda is the Integrated Development Environment (IDE) utilized in this project. You can use it to create and execute machine learning code. The programming language chosen for this project is Python.</a:t>
            </a:r>
          </a:p>
          <a:p>
            <a:pPr marL="342900" marR="0" lvl="0" indent="-342900">
              <a:lnSpc>
                <a:spcPct val="107000"/>
              </a:lnSpc>
              <a:spcBef>
                <a:spcPts val="0"/>
              </a:spcBef>
              <a:spcAft>
                <a:spcPts val="800"/>
              </a:spcAft>
              <a:buFont typeface="Symbol" pitchFamily="2" charset="2"/>
              <a:buChar char=""/>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9242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R="0" lvl="0" algn="just">
              <a:lnSpc>
                <a:spcPct val="107000"/>
              </a:lnSpc>
              <a:spcBef>
                <a:spcPts val="0"/>
              </a:spcBef>
              <a:spcAft>
                <a:spcPts val="800"/>
              </a:spcAft>
            </a:pP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100" b="1" dirty="0">
                <a:latin typeface="Times New Roman" panose="02020603050405020304" pitchFamily="18" charset="0"/>
                <a:ea typeface="Calibri" panose="020F0502020204030204" pitchFamily="34" charset="0"/>
                <a:cs typeface="Times New Roman" panose="02020603050405020304" pitchFamily="18" charset="0"/>
              </a:rPr>
              <a:t>Exploratory Data Analysis</a:t>
            </a:r>
            <a:endParaRPr lang="en-US" sz="21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B466050-C464-B189-87C8-29F6D682B120}"/>
              </a:ext>
            </a:extLst>
          </p:cNvPr>
          <p:cNvSpPr txBox="1"/>
          <p:nvPr/>
        </p:nvSpPr>
        <p:spPr>
          <a:xfrm>
            <a:off x="249865" y="1825739"/>
            <a:ext cx="8644269" cy="369332"/>
          </a:xfrm>
          <a:prstGeom prst="rect">
            <a:avLst/>
          </a:prstGeom>
          <a:noFill/>
        </p:spPr>
        <p:txBody>
          <a:bodyPr wrap="square" rtlCol="0">
            <a:spAutoFit/>
          </a:bodyPr>
          <a:lstStyle/>
          <a:p>
            <a:r>
              <a:rPr lang="en-US" sz="1800" dirty="0">
                <a:solidFill>
                  <a:schemeClr val="lt2"/>
                </a:solidFill>
                <a:latin typeface="Times New Roman" panose="02020603050405020304" pitchFamily="18" charset="0"/>
                <a:sym typeface="Roboto"/>
              </a:rPr>
              <a:t>Reading the CSV file and this is how the data looks:</a:t>
            </a:r>
          </a:p>
        </p:txBody>
      </p:sp>
      <p:pic>
        <p:nvPicPr>
          <p:cNvPr id="6" name="Picture 5" descr="Graphical user interface&#10;&#10;Description automatically generated with medium confidence">
            <a:extLst>
              <a:ext uri="{FF2B5EF4-FFF2-40B4-BE49-F238E27FC236}">
                <a16:creationId xmlns:a16="http://schemas.microsoft.com/office/drawing/2014/main" id="{90AD2F3E-76CA-2653-0FF5-9BB08317C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055" y="2791384"/>
            <a:ext cx="7793665" cy="1586865"/>
          </a:xfrm>
          <a:prstGeom prst="rect">
            <a:avLst/>
          </a:prstGeom>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1173</TotalTime>
  <Words>1118</Words>
  <Application>Microsoft Office PowerPoint</Application>
  <PresentationFormat>On-screen Show (16:9)</PresentationFormat>
  <Paragraphs>75</Paragraphs>
  <Slides>25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Roboto</vt:lpstr>
      <vt:lpstr>Calibri</vt:lpstr>
      <vt:lpstr>Old Standard TT</vt:lpstr>
      <vt:lpstr>Symbol</vt:lpstr>
      <vt:lpstr>Times New Roman</vt:lpstr>
      <vt:lpstr>Arial</vt:lpstr>
      <vt:lpstr>Material</vt:lpstr>
      <vt:lpstr>INFO 5502: Principles and Techniques of Data Science</vt:lpstr>
      <vt:lpstr>Final Project</vt:lpstr>
      <vt:lpstr>Table of Contents</vt:lpstr>
      <vt:lpstr>1. INTRODUCTION </vt:lpstr>
      <vt:lpstr>PowerPoint Presentation</vt:lpstr>
      <vt:lpstr>2. DESIGN AND ARCHITECTURE</vt:lpstr>
      <vt:lpstr>PowerPoint Presentation</vt:lpstr>
      <vt:lpstr>Implementation - Hardware and Software Requirements</vt:lpstr>
      <vt:lpstr>1. Exploratory Data Analysis</vt:lpstr>
      <vt:lpstr>PowerPoint Presentation</vt:lpstr>
      <vt:lpstr>Finding the right sensor essential for categorizing participants based on their walking style.</vt:lpstr>
      <vt:lpstr>Checking for differences between Stationary and Moving activities</vt:lpstr>
      <vt:lpstr>Examining the relationship between X- axis and Gravity Mean</vt:lpstr>
      <vt:lpstr>Checking for Data imbalance</vt:lpstr>
      <vt:lpstr>PowerPoint Presentation</vt:lpstr>
      <vt:lpstr> Machine Learning Models –  1. Unsupervised Learning Model:   Using t-sne (t-Distributed Stochastic Neighbor Embedding) for visualization of data</vt:lpstr>
      <vt:lpstr>Machine Learning Models – 2. Supervised Learning Model:</vt:lpstr>
      <vt:lpstr>Conversion of Categorical labels into numerical:</vt:lpstr>
      <vt:lpstr>Supervised Learning Models</vt:lpstr>
      <vt:lpstr>Support Vector Machine (SVM):</vt:lpstr>
      <vt:lpstr>Random Forest Classifier</vt:lpstr>
      <vt:lpstr>Confusion Matrix</vt:lpstr>
      <vt:lpstr>Decision Tree Classifier:</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Tutorial Development</dc:title>
  <cp:lastModifiedBy>Kondeti, Devi Nageswari</cp:lastModifiedBy>
  <cp:revision>29</cp:revision>
  <dcterms:modified xsi:type="dcterms:W3CDTF">2025-02-01T01:10:59Z</dcterms:modified>
</cp:coreProperties>
</file>